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7"/>
  </p:notesMasterIdLst>
  <p:sldIdLst>
    <p:sldId id="256" r:id="rId2"/>
    <p:sldId id="269" r:id="rId3"/>
    <p:sldId id="273" r:id="rId4"/>
    <p:sldId id="274" r:id="rId5"/>
    <p:sldId id="263" r:id="rId6"/>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3852"/>
    <a:srgbClr val="6FB98F"/>
    <a:srgbClr val="EAE2D6"/>
    <a:srgbClr val="6EA3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00"/>
    <p:restoredTop sz="96247"/>
  </p:normalViewPr>
  <p:slideViewPr>
    <p:cSldViewPr snapToGrid="0">
      <p:cViewPr varScale="1">
        <p:scale>
          <a:sx n="139" d="100"/>
          <a:sy n="139" d="100"/>
        </p:scale>
        <p:origin x="150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16E882-DDD0-0943-BDEB-7245FB8E2AC7}" type="datetimeFigureOut">
              <a:rPr lang="en-US" smtClean="0"/>
              <a:t>6/22/2026</a:t>
            </a:fld>
            <a:endParaRPr lang="en-US"/>
          </a:p>
        </p:txBody>
      </p:sp>
      <p:sp>
        <p:nvSpPr>
          <p:cNvPr id="4" name="Slide Image Placeholder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15E2FE-EE43-F24B-8E41-9812F269D0F7}" type="slidenum">
              <a:rPr lang="en-US" smtClean="0"/>
              <a:t>‹#›</a:t>
            </a:fld>
            <a:endParaRPr lang="en-US"/>
          </a:p>
        </p:txBody>
      </p:sp>
    </p:spTree>
    <p:extLst>
      <p:ext uri="{BB962C8B-B14F-4D97-AF65-F5344CB8AC3E}">
        <p14:creationId xmlns:p14="http://schemas.microsoft.com/office/powerpoint/2010/main" val="1084459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15E2FE-EE43-F24B-8E41-9812F269D0F7}" type="slidenum">
              <a:rPr lang="en-US" smtClean="0"/>
              <a:t>2</a:t>
            </a:fld>
            <a:endParaRPr lang="en-US"/>
          </a:p>
        </p:txBody>
      </p:sp>
    </p:spTree>
    <p:extLst>
      <p:ext uri="{BB962C8B-B14F-4D97-AF65-F5344CB8AC3E}">
        <p14:creationId xmlns:p14="http://schemas.microsoft.com/office/powerpoint/2010/main" val="2581138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31E3C-19C4-2974-D5BF-D6A3602A37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036346-D748-9CA0-6E73-B603D07683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928C13-C298-543A-FFDC-1BE2D63A48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F8D3D3-7B23-3059-0ACD-C20E7C514189}"/>
              </a:ext>
            </a:extLst>
          </p:cNvPr>
          <p:cNvSpPr>
            <a:spLocks noGrp="1"/>
          </p:cNvSpPr>
          <p:nvPr>
            <p:ph type="sldNum" sz="quarter" idx="5"/>
          </p:nvPr>
        </p:nvSpPr>
        <p:spPr/>
        <p:txBody>
          <a:bodyPr/>
          <a:lstStyle/>
          <a:p>
            <a:fld id="{2E15E2FE-EE43-F24B-8E41-9812F269D0F7}" type="slidenum">
              <a:rPr lang="en-US" smtClean="0"/>
              <a:t>3</a:t>
            </a:fld>
            <a:endParaRPr lang="en-US"/>
          </a:p>
        </p:txBody>
      </p:sp>
    </p:spTree>
    <p:extLst>
      <p:ext uri="{BB962C8B-B14F-4D97-AF65-F5344CB8AC3E}">
        <p14:creationId xmlns:p14="http://schemas.microsoft.com/office/powerpoint/2010/main" val="22417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91611-A629-404D-C0C6-D5796953D4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44E1E3-61B8-C582-D770-8207EF95C1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597C9F-7157-7CDF-BB0D-4741769FC8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19A7F9-292A-D3BB-20EF-6FD6B465FE6B}"/>
              </a:ext>
            </a:extLst>
          </p:cNvPr>
          <p:cNvSpPr>
            <a:spLocks noGrp="1"/>
          </p:cNvSpPr>
          <p:nvPr>
            <p:ph type="sldNum" sz="quarter" idx="5"/>
          </p:nvPr>
        </p:nvSpPr>
        <p:spPr/>
        <p:txBody>
          <a:bodyPr/>
          <a:lstStyle/>
          <a:p>
            <a:fld id="{2E15E2FE-EE43-F24B-8E41-9812F269D0F7}" type="slidenum">
              <a:rPr lang="en-US" smtClean="0"/>
              <a:t>4</a:t>
            </a:fld>
            <a:endParaRPr lang="en-US"/>
          </a:p>
        </p:txBody>
      </p:sp>
    </p:spTree>
    <p:extLst>
      <p:ext uri="{BB962C8B-B14F-4D97-AF65-F5344CB8AC3E}">
        <p14:creationId xmlns:p14="http://schemas.microsoft.com/office/powerpoint/2010/main" val="3049886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15E2FE-EE43-F24B-8E41-9812F269D0F7}" type="slidenum">
              <a:rPr lang="en-US" smtClean="0"/>
              <a:t>5</a:t>
            </a:fld>
            <a:endParaRPr lang="en-US"/>
          </a:p>
        </p:txBody>
      </p:sp>
    </p:spTree>
    <p:extLst>
      <p:ext uri="{BB962C8B-B14F-4D97-AF65-F5344CB8AC3E}">
        <p14:creationId xmlns:p14="http://schemas.microsoft.com/office/powerpoint/2010/main" val="2303454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en-GB"/>
              <a:t>Click to edit Master title style</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47E3CC9-01B6-7344-9A71-0621E64EABD6}" type="datetimeFigureOut">
              <a:rPr lang="en-US" smtClean="0"/>
              <a:t>6/22/2026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DC9CC0-DBC8-1643-BE61-3CE61C8FFEA5}" type="slidenum">
              <a:rPr lang="en-US" smtClean="0"/>
              <a:t>‹#›</a:t>
            </a:fld>
            <a:endParaRPr lang="en-US"/>
          </a:p>
        </p:txBody>
      </p:sp>
    </p:spTree>
    <p:extLst>
      <p:ext uri="{BB962C8B-B14F-4D97-AF65-F5344CB8AC3E}">
        <p14:creationId xmlns:p14="http://schemas.microsoft.com/office/powerpoint/2010/main" val="3212513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47E3CC9-01B6-7344-9A71-0621E64EABD6}" type="datetimeFigureOut">
              <a:rPr lang="en-US" smtClean="0"/>
              <a:t>6/22/2026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DC9CC0-DBC8-1643-BE61-3CE61C8FFEA5}" type="slidenum">
              <a:rPr lang="en-US" smtClean="0"/>
              <a:t>‹#›</a:t>
            </a:fld>
            <a:endParaRPr lang="en-US"/>
          </a:p>
        </p:txBody>
      </p:sp>
    </p:spTree>
    <p:extLst>
      <p:ext uri="{BB962C8B-B14F-4D97-AF65-F5344CB8AC3E}">
        <p14:creationId xmlns:p14="http://schemas.microsoft.com/office/powerpoint/2010/main" val="415336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47E3CC9-01B6-7344-9A71-0621E64EABD6}" type="datetimeFigureOut">
              <a:rPr lang="en-US" smtClean="0"/>
              <a:t>6/22/2026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DC9CC0-DBC8-1643-BE61-3CE61C8FFEA5}" type="slidenum">
              <a:rPr lang="en-US" smtClean="0"/>
              <a:t>‹#›</a:t>
            </a:fld>
            <a:endParaRPr lang="en-US"/>
          </a:p>
        </p:txBody>
      </p:sp>
    </p:spTree>
    <p:extLst>
      <p:ext uri="{BB962C8B-B14F-4D97-AF65-F5344CB8AC3E}">
        <p14:creationId xmlns:p14="http://schemas.microsoft.com/office/powerpoint/2010/main" val="681842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47E3CC9-01B6-7344-9A71-0621E64EABD6}" type="datetimeFigureOut">
              <a:rPr lang="en-US" smtClean="0"/>
              <a:t>6/22/2026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DC9CC0-DBC8-1643-BE61-3CE61C8FFEA5}" type="slidenum">
              <a:rPr lang="en-US" smtClean="0"/>
              <a:t>‹#›</a:t>
            </a:fld>
            <a:endParaRPr lang="en-US"/>
          </a:p>
        </p:txBody>
      </p:sp>
    </p:spTree>
    <p:extLst>
      <p:ext uri="{BB962C8B-B14F-4D97-AF65-F5344CB8AC3E}">
        <p14:creationId xmlns:p14="http://schemas.microsoft.com/office/powerpoint/2010/main" val="1941733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en-GB"/>
              <a:t>Click to edit Master title style</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47E3CC9-01B6-7344-9A71-0621E64EABD6}" type="datetimeFigureOut">
              <a:rPr lang="en-US" smtClean="0"/>
              <a:t>6/22/2026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DC9CC0-DBC8-1643-BE61-3CE61C8FFEA5}" type="slidenum">
              <a:rPr lang="en-US" smtClean="0"/>
              <a:t>‹#›</a:t>
            </a:fld>
            <a:endParaRPr lang="en-US"/>
          </a:p>
        </p:txBody>
      </p:sp>
    </p:spTree>
    <p:extLst>
      <p:ext uri="{BB962C8B-B14F-4D97-AF65-F5344CB8AC3E}">
        <p14:creationId xmlns:p14="http://schemas.microsoft.com/office/powerpoint/2010/main" val="2030648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47E3CC9-01B6-7344-9A71-0621E64EABD6}" type="datetimeFigureOut">
              <a:rPr lang="en-US" smtClean="0"/>
              <a:t>6/22/2026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DC9CC0-DBC8-1643-BE61-3CE61C8FFEA5}" type="slidenum">
              <a:rPr lang="en-US" smtClean="0"/>
              <a:t>‹#›</a:t>
            </a:fld>
            <a:endParaRPr lang="en-US"/>
          </a:p>
        </p:txBody>
      </p:sp>
    </p:spTree>
    <p:extLst>
      <p:ext uri="{BB962C8B-B14F-4D97-AF65-F5344CB8AC3E}">
        <p14:creationId xmlns:p14="http://schemas.microsoft.com/office/powerpoint/2010/main" val="62198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en-GB"/>
              <a:t>Click to edit Master title style</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GB"/>
              <a:t>Click to edit Master text styles</a:t>
            </a:r>
          </a:p>
        </p:txBody>
      </p:sp>
      <p:sp>
        <p:nvSpPr>
          <p:cNvPr id="4" name="Content Placeholder 3"/>
          <p:cNvSpPr>
            <a:spLocks noGrp="1"/>
          </p:cNvSpPr>
          <p:nvPr>
            <p:ph sz="half" idx="2"/>
          </p:nvPr>
        </p:nvSpPr>
        <p:spPr>
          <a:xfrm>
            <a:off x="736456" y="2761381"/>
            <a:ext cx="4523137" cy="40615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GB"/>
              <a:t>Click to edit Master text styles</a:t>
            </a:r>
          </a:p>
        </p:txBody>
      </p:sp>
      <p:sp>
        <p:nvSpPr>
          <p:cNvPr id="6" name="Content Placeholder 5"/>
          <p:cNvSpPr>
            <a:spLocks noGrp="1"/>
          </p:cNvSpPr>
          <p:nvPr>
            <p:ph sz="quarter" idx="4"/>
          </p:nvPr>
        </p:nvSpPr>
        <p:spPr>
          <a:xfrm>
            <a:off x="5412731" y="2761381"/>
            <a:ext cx="4545413" cy="40615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47E3CC9-01B6-7344-9A71-0621E64EABD6}" type="datetimeFigureOut">
              <a:rPr lang="en-US" smtClean="0"/>
              <a:t>6/22/2026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DC9CC0-DBC8-1643-BE61-3CE61C8FFEA5}" type="slidenum">
              <a:rPr lang="en-US" smtClean="0"/>
              <a:t>‹#›</a:t>
            </a:fld>
            <a:endParaRPr lang="en-US"/>
          </a:p>
        </p:txBody>
      </p:sp>
    </p:spTree>
    <p:extLst>
      <p:ext uri="{BB962C8B-B14F-4D97-AF65-F5344CB8AC3E}">
        <p14:creationId xmlns:p14="http://schemas.microsoft.com/office/powerpoint/2010/main" val="705171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47E3CC9-01B6-7344-9A71-0621E64EABD6}" type="datetimeFigureOut">
              <a:rPr lang="en-US" smtClean="0"/>
              <a:t>6/22/2026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DC9CC0-DBC8-1643-BE61-3CE61C8FFEA5}" type="slidenum">
              <a:rPr lang="en-US" smtClean="0"/>
              <a:t>‹#›</a:t>
            </a:fld>
            <a:endParaRPr lang="en-US"/>
          </a:p>
        </p:txBody>
      </p:sp>
    </p:spTree>
    <p:extLst>
      <p:ext uri="{BB962C8B-B14F-4D97-AF65-F5344CB8AC3E}">
        <p14:creationId xmlns:p14="http://schemas.microsoft.com/office/powerpoint/2010/main" val="3263426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7E3CC9-01B6-7344-9A71-0621E64EABD6}" type="datetimeFigureOut">
              <a:rPr lang="en-US" smtClean="0"/>
              <a:t>6/22/2026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DC9CC0-DBC8-1643-BE61-3CE61C8FFEA5}" type="slidenum">
              <a:rPr lang="en-US" smtClean="0"/>
              <a:t>‹#›</a:t>
            </a:fld>
            <a:endParaRPr lang="en-US"/>
          </a:p>
        </p:txBody>
      </p:sp>
    </p:spTree>
    <p:extLst>
      <p:ext uri="{BB962C8B-B14F-4D97-AF65-F5344CB8AC3E}">
        <p14:creationId xmlns:p14="http://schemas.microsoft.com/office/powerpoint/2010/main" val="313149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n-GB"/>
              <a:t>Click to edit Master title style</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GB"/>
              <a:t>Click to edit Master text styles</a:t>
            </a:r>
          </a:p>
        </p:txBody>
      </p:sp>
      <p:sp>
        <p:nvSpPr>
          <p:cNvPr id="5" name="Date Placeholder 4"/>
          <p:cNvSpPr>
            <a:spLocks noGrp="1"/>
          </p:cNvSpPr>
          <p:nvPr>
            <p:ph type="dt" sz="half" idx="10"/>
          </p:nvPr>
        </p:nvSpPr>
        <p:spPr/>
        <p:txBody>
          <a:bodyPr/>
          <a:lstStyle/>
          <a:p>
            <a:fld id="{447E3CC9-01B6-7344-9A71-0621E64EABD6}" type="datetimeFigureOut">
              <a:rPr lang="en-US" smtClean="0"/>
              <a:t>6/22/2026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DC9CC0-DBC8-1643-BE61-3CE61C8FFEA5}" type="slidenum">
              <a:rPr lang="en-US" smtClean="0"/>
              <a:t>‹#›</a:t>
            </a:fld>
            <a:endParaRPr lang="en-US"/>
          </a:p>
        </p:txBody>
      </p:sp>
    </p:spTree>
    <p:extLst>
      <p:ext uri="{BB962C8B-B14F-4D97-AF65-F5344CB8AC3E}">
        <p14:creationId xmlns:p14="http://schemas.microsoft.com/office/powerpoint/2010/main" val="692628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n-GB"/>
              <a:t>Click to edit Master title style</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en-GB"/>
              <a:t>Click icon to add picture</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GB"/>
              <a:t>Click to edit Master text styles</a:t>
            </a:r>
          </a:p>
        </p:txBody>
      </p:sp>
      <p:sp>
        <p:nvSpPr>
          <p:cNvPr id="5" name="Date Placeholder 4"/>
          <p:cNvSpPr>
            <a:spLocks noGrp="1"/>
          </p:cNvSpPr>
          <p:nvPr>
            <p:ph type="dt" sz="half" idx="10"/>
          </p:nvPr>
        </p:nvSpPr>
        <p:spPr/>
        <p:txBody>
          <a:bodyPr/>
          <a:lstStyle/>
          <a:p>
            <a:fld id="{447E3CC9-01B6-7344-9A71-0621E64EABD6}" type="datetimeFigureOut">
              <a:rPr lang="en-US" smtClean="0"/>
              <a:t>6/22/2026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DC9CC0-DBC8-1643-BE61-3CE61C8FFEA5}" type="slidenum">
              <a:rPr lang="en-US" smtClean="0"/>
              <a:t>‹#›</a:t>
            </a:fld>
            <a:endParaRPr lang="en-US"/>
          </a:p>
        </p:txBody>
      </p:sp>
    </p:spTree>
    <p:extLst>
      <p:ext uri="{BB962C8B-B14F-4D97-AF65-F5344CB8AC3E}">
        <p14:creationId xmlns:p14="http://schemas.microsoft.com/office/powerpoint/2010/main" val="3151777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447E3CC9-01B6-7344-9A71-0621E64EABD6}" type="datetimeFigureOut">
              <a:rPr lang="en-US" smtClean="0"/>
              <a:t>6/22/2026</a:t>
            </a:fld>
            <a:endParaRPr 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DEDC9CC0-DBC8-1643-BE61-3CE61C8FFEA5}" type="slidenum">
              <a:rPr lang="en-US" smtClean="0"/>
              <a:t>‹#›</a:t>
            </a:fld>
            <a:endParaRPr lang="en-US"/>
          </a:p>
        </p:txBody>
      </p:sp>
    </p:spTree>
    <p:extLst>
      <p:ext uri="{BB962C8B-B14F-4D97-AF65-F5344CB8AC3E}">
        <p14:creationId xmlns:p14="http://schemas.microsoft.com/office/powerpoint/2010/main" val="3331317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jp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F796B1-8EF9-ABD5-ACA1-5D192F0C772C}"/>
              </a:ext>
            </a:extLst>
          </p:cNvPr>
          <p:cNvSpPr/>
          <p:nvPr/>
        </p:nvSpPr>
        <p:spPr>
          <a:xfrm>
            <a:off x="1" y="-4526"/>
            <a:ext cx="10691813" cy="1435761"/>
          </a:xfrm>
          <a:prstGeom prst="rect">
            <a:avLst/>
          </a:prstGeom>
          <a:solidFill>
            <a:srgbClr val="063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46" dirty="0"/>
          </a:p>
        </p:txBody>
      </p:sp>
      <p:sp>
        <p:nvSpPr>
          <p:cNvPr id="29" name="Rectangle 28">
            <a:extLst>
              <a:ext uri="{FF2B5EF4-FFF2-40B4-BE49-F238E27FC236}">
                <a16:creationId xmlns:a16="http://schemas.microsoft.com/office/drawing/2014/main" id="{FF9EE1EB-CD39-55FF-F516-C8D024C57CCD}"/>
              </a:ext>
            </a:extLst>
          </p:cNvPr>
          <p:cNvSpPr/>
          <p:nvPr/>
        </p:nvSpPr>
        <p:spPr>
          <a:xfrm>
            <a:off x="2" y="10321200"/>
            <a:ext cx="10691811" cy="1019471"/>
          </a:xfrm>
          <a:prstGeom prst="rect">
            <a:avLst/>
          </a:prstGeom>
          <a:solidFill>
            <a:srgbClr val="063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46" dirty="0"/>
          </a:p>
        </p:txBody>
      </p:sp>
      <p:pic>
        <p:nvPicPr>
          <p:cNvPr id="5" name="Picture 4">
            <a:extLst>
              <a:ext uri="{FF2B5EF4-FFF2-40B4-BE49-F238E27FC236}">
                <a16:creationId xmlns:a16="http://schemas.microsoft.com/office/drawing/2014/main" id="{F092276E-68D2-3610-8D12-E7E5E1A4A0F7}"/>
              </a:ext>
            </a:extLst>
          </p:cNvPr>
          <p:cNvPicPr>
            <a:picLocks noChangeAspect="1"/>
          </p:cNvPicPr>
          <p:nvPr/>
        </p:nvPicPr>
        <p:blipFill>
          <a:blip r:embed="rId2"/>
          <a:srcRect t="11750" b="11750"/>
          <a:stretch/>
        </p:blipFill>
        <p:spPr>
          <a:xfrm>
            <a:off x="1" y="1431234"/>
            <a:ext cx="10691812" cy="6134400"/>
          </a:xfrm>
          <a:prstGeom prst="rect">
            <a:avLst/>
          </a:prstGeom>
        </p:spPr>
      </p:pic>
      <p:sp>
        <p:nvSpPr>
          <p:cNvPr id="21" name="Subtitle 2">
            <a:extLst>
              <a:ext uri="{FF2B5EF4-FFF2-40B4-BE49-F238E27FC236}">
                <a16:creationId xmlns:a16="http://schemas.microsoft.com/office/drawing/2014/main" id="{3B35E7EA-9812-BB30-AD7D-BB1649D1221C}"/>
              </a:ext>
            </a:extLst>
          </p:cNvPr>
          <p:cNvSpPr>
            <a:spLocks noGrp="1"/>
          </p:cNvSpPr>
          <p:nvPr>
            <p:ph type="subTitle" idx="1"/>
          </p:nvPr>
        </p:nvSpPr>
        <p:spPr>
          <a:xfrm>
            <a:off x="2830312" y="433009"/>
            <a:ext cx="4974493" cy="755704"/>
          </a:xfrm>
        </p:spPr>
        <p:txBody>
          <a:bodyPr>
            <a:noAutofit/>
          </a:bodyPr>
          <a:lstStyle/>
          <a:p>
            <a:pPr algn="l"/>
            <a:r>
              <a:rPr lang="en-GB" sz="2000" b="1" dirty="0">
                <a:solidFill>
                  <a:schemeClr val="bg1"/>
                </a:solidFill>
              </a:rPr>
              <a:t>Units C3 &amp; C4 Staverton Technology Park, Herrick Way, Staverton, GL51 6TQ.</a:t>
            </a:r>
          </a:p>
        </p:txBody>
      </p:sp>
      <p:cxnSp>
        <p:nvCxnSpPr>
          <p:cNvPr id="25" name="Straight Connector 24">
            <a:extLst>
              <a:ext uri="{FF2B5EF4-FFF2-40B4-BE49-F238E27FC236}">
                <a16:creationId xmlns:a16="http://schemas.microsoft.com/office/drawing/2014/main" id="{EB9BC793-C920-305A-86CA-BD3EB44EFCC7}"/>
              </a:ext>
            </a:extLst>
          </p:cNvPr>
          <p:cNvCxnSpPr>
            <a:cxnSpLocks/>
          </p:cNvCxnSpPr>
          <p:nvPr/>
        </p:nvCxnSpPr>
        <p:spPr>
          <a:xfrm>
            <a:off x="6729315" y="6707066"/>
            <a:ext cx="0" cy="3226529"/>
          </a:xfrm>
          <a:prstGeom prst="line">
            <a:avLst/>
          </a:prstGeom>
          <a:ln>
            <a:solidFill>
              <a:srgbClr val="EAE2D6"/>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1B0A3F0-6EDF-14CD-896A-07829B37603B}"/>
              </a:ext>
            </a:extLst>
          </p:cNvPr>
          <p:cNvSpPr txBox="1"/>
          <p:nvPr/>
        </p:nvSpPr>
        <p:spPr>
          <a:xfrm>
            <a:off x="532247" y="10551116"/>
            <a:ext cx="4596130" cy="484107"/>
          </a:xfrm>
          <a:prstGeom prst="rect">
            <a:avLst/>
          </a:prstGeom>
          <a:noFill/>
        </p:spPr>
        <p:txBody>
          <a:bodyPr wrap="none" rtlCol="0">
            <a:spAutoFit/>
          </a:bodyPr>
          <a:lstStyle/>
          <a:p>
            <a:r>
              <a:rPr lang="en-US" sz="2546" dirty="0" err="1">
                <a:solidFill>
                  <a:schemeClr val="bg1"/>
                </a:solidFill>
              </a:rPr>
              <a:t>www.ashproperty.co.uk</a:t>
            </a:r>
            <a:r>
              <a:rPr lang="en-US" sz="2546" dirty="0">
                <a:solidFill>
                  <a:schemeClr val="bg1"/>
                </a:solidFill>
              </a:rPr>
              <a:t>/short-</a:t>
            </a:r>
            <a:r>
              <a:rPr lang="en-US" sz="2546" dirty="0" err="1">
                <a:solidFill>
                  <a:schemeClr val="bg1"/>
                </a:solidFill>
              </a:rPr>
              <a:t>url</a:t>
            </a:r>
            <a:endParaRPr lang="en-US" sz="2546" dirty="0">
              <a:solidFill>
                <a:schemeClr val="bg1"/>
              </a:solidFill>
            </a:endParaRPr>
          </a:p>
        </p:txBody>
      </p:sp>
      <p:pic>
        <p:nvPicPr>
          <p:cNvPr id="31" name="Picture 30" descr="Icon&#10;&#10;Description automatically generated">
            <a:extLst>
              <a:ext uri="{FF2B5EF4-FFF2-40B4-BE49-F238E27FC236}">
                <a16:creationId xmlns:a16="http://schemas.microsoft.com/office/drawing/2014/main" id="{BE41A41B-6D58-BDDC-7522-8CAC18ED6C38}"/>
              </a:ext>
            </a:extLst>
          </p:cNvPr>
          <p:cNvPicPr>
            <a:picLocks noChangeAspect="1"/>
          </p:cNvPicPr>
          <p:nvPr/>
        </p:nvPicPr>
        <p:blipFill>
          <a:blip r:embed="rId3"/>
          <a:stretch>
            <a:fillRect/>
          </a:stretch>
        </p:blipFill>
        <p:spPr>
          <a:xfrm>
            <a:off x="9672344" y="10321200"/>
            <a:ext cx="1019470" cy="1019470"/>
          </a:xfrm>
          <a:prstGeom prst="rect">
            <a:avLst/>
          </a:prstGeom>
        </p:spPr>
      </p:pic>
      <p:pic>
        <p:nvPicPr>
          <p:cNvPr id="35" name="Picture 34" descr="Logo, company name&#10;&#10;Description automatically generated">
            <a:extLst>
              <a:ext uri="{FF2B5EF4-FFF2-40B4-BE49-F238E27FC236}">
                <a16:creationId xmlns:a16="http://schemas.microsoft.com/office/drawing/2014/main" id="{F52FFFA8-52CF-ECA0-7EA6-E0CE70B331D6}"/>
              </a:ext>
            </a:extLst>
          </p:cNvPr>
          <p:cNvPicPr>
            <a:picLocks noChangeAspect="1"/>
          </p:cNvPicPr>
          <p:nvPr/>
        </p:nvPicPr>
        <p:blipFill>
          <a:blip r:embed="rId4"/>
          <a:stretch>
            <a:fillRect/>
          </a:stretch>
        </p:blipFill>
        <p:spPr>
          <a:xfrm>
            <a:off x="441765" y="389580"/>
            <a:ext cx="1844235" cy="736207"/>
          </a:xfrm>
          <a:prstGeom prst="rect">
            <a:avLst/>
          </a:prstGeom>
        </p:spPr>
      </p:pic>
      <p:sp>
        <p:nvSpPr>
          <p:cNvPr id="17" name="Round Diagonal Corner of Rectangle 16">
            <a:extLst>
              <a:ext uri="{FF2B5EF4-FFF2-40B4-BE49-F238E27FC236}">
                <a16:creationId xmlns:a16="http://schemas.microsoft.com/office/drawing/2014/main" id="{CDA9CFA6-8316-E1C8-06F7-ED3C2F992DE4}"/>
              </a:ext>
            </a:extLst>
          </p:cNvPr>
          <p:cNvSpPr/>
          <p:nvPr/>
        </p:nvSpPr>
        <p:spPr>
          <a:xfrm>
            <a:off x="8614611" y="164925"/>
            <a:ext cx="1915939" cy="108564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ED6B23E-971B-9D91-7863-E83C0DE8C4AB}"/>
              </a:ext>
            </a:extLst>
          </p:cNvPr>
          <p:cNvPicPr>
            <a:picLocks noChangeAspect="1"/>
          </p:cNvPicPr>
          <p:nvPr/>
        </p:nvPicPr>
        <p:blipFill>
          <a:blip r:embed="rId5"/>
          <a:stretch>
            <a:fillRect/>
          </a:stretch>
        </p:blipFill>
        <p:spPr>
          <a:xfrm>
            <a:off x="8679244" y="188903"/>
            <a:ext cx="213424" cy="1030528"/>
          </a:xfrm>
          <a:prstGeom prst="rect">
            <a:avLst/>
          </a:prstGeom>
        </p:spPr>
      </p:pic>
      <p:sp>
        <p:nvSpPr>
          <p:cNvPr id="18" name="TextBox 17">
            <a:extLst>
              <a:ext uri="{FF2B5EF4-FFF2-40B4-BE49-F238E27FC236}">
                <a16:creationId xmlns:a16="http://schemas.microsoft.com/office/drawing/2014/main" id="{4327D456-F271-2E44-A9F7-F81414592CB1}"/>
              </a:ext>
            </a:extLst>
          </p:cNvPr>
          <p:cNvSpPr txBox="1"/>
          <p:nvPr/>
        </p:nvSpPr>
        <p:spPr>
          <a:xfrm>
            <a:off x="8789136" y="196243"/>
            <a:ext cx="1741413" cy="1046440"/>
          </a:xfrm>
          <a:prstGeom prst="rect">
            <a:avLst/>
          </a:prstGeom>
          <a:noFill/>
        </p:spPr>
        <p:txBody>
          <a:bodyPr wrap="square" rtlCol="0">
            <a:spAutoFit/>
          </a:bodyPr>
          <a:lstStyle/>
          <a:p>
            <a:pPr>
              <a:spcBef>
                <a:spcPts val="800"/>
              </a:spcBef>
            </a:pPr>
            <a:r>
              <a:rPr lang="en-US" sz="1050" b="1" dirty="0">
                <a:solidFill>
                  <a:srgbClr val="063852"/>
                </a:solidFill>
              </a:rPr>
              <a:t>Industrial</a:t>
            </a:r>
          </a:p>
          <a:p>
            <a:pPr>
              <a:spcBef>
                <a:spcPts val="800"/>
              </a:spcBef>
            </a:pPr>
            <a:r>
              <a:rPr lang="en-US" sz="1050" b="1" dirty="0">
                <a:solidFill>
                  <a:srgbClr val="063852"/>
                </a:solidFill>
              </a:rPr>
              <a:t>Cheltenham</a:t>
            </a:r>
          </a:p>
          <a:p>
            <a:pPr>
              <a:spcBef>
                <a:spcPts val="800"/>
              </a:spcBef>
            </a:pPr>
            <a:r>
              <a:rPr lang="en-US" sz="1050" b="1" dirty="0">
                <a:solidFill>
                  <a:srgbClr val="063852"/>
                </a:solidFill>
              </a:rPr>
              <a:t>For Sale</a:t>
            </a:r>
          </a:p>
          <a:p>
            <a:pPr>
              <a:spcBef>
                <a:spcPts val="800"/>
              </a:spcBef>
            </a:pPr>
            <a:r>
              <a:rPr lang="en-US" sz="1050" b="1" dirty="0">
                <a:solidFill>
                  <a:srgbClr val="063852"/>
                </a:solidFill>
              </a:rPr>
              <a:t>From 287.38 m2 (3,093 ft2)</a:t>
            </a:r>
          </a:p>
        </p:txBody>
      </p:sp>
      <p:sp>
        <p:nvSpPr>
          <p:cNvPr id="7" name="Rectangle 6">
            <a:extLst>
              <a:ext uri="{FF2B5EF4-FFF2-40B4-BE49-F238E27FC236}">
                <a16:creationId xmlns:a16="http://schemas.microsoft.com/office/drawing/2014/main" id="{159375BC-1384-B3F9-CF71-04E469220C31}"/>
              </a:ext>
            </a:extLst>
          </p:cNvPr>
          <p:cNvSpPr/>
          <p:nvPr/>
        </p:nvSpPr>
        <p:spPr>
          <a:xfrm rot="5400000">
            <a:off x="5319903" y="-3923525"/>
            <a:ext cx="71455" cy="10692000"/>
          </a:xfrm>
          <a:prstGeom prst="rect">
            <a:avLst/>
          </a:prstGeom>
          <a:solidFill>
            <a:srgbClr val="6FB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2582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049DC3-45A4-3DAA-1DF0-63DF9DB762EF}"/>
              </a:ext>
            </a:extLst>
          </p:cNvPr>
          <p:cNvSpPr/>
          <p:nvPr/>
        </p:nvSpPr>
        <p:spPr>
          <a:xfrm>
            <a:off x="1" y="7020343"/>
            <a:ext cx="10691813" cy="532249"/>
          </a:xfrm>
          <a:prstGeom prst="rect">
            <a:avLst/>
          </a:prstGeom>
          <a:solidFill>
            <a:srgbClr val="063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46"/>
          </a:p>
        </p:txBody>
      </p:sp>
      <p:pic>
        <p:nvPicPr>
          <p:cNvPr id="3" name="Picture 2" descr="Icon&#10;&#10;Description automatically generated">
            <a:extLst>
              <a:ext uri="{FF2B5EF4-FFF2-40B4-BE49-F238E27FC236}">
                <a16:creationId xmlns:a16="http://schemas.microsoft.com/office/drawing/2014/main" id="{82CFD532-D8B3-E093-7BC7-CCD3783E70A3}"/>
              </a:ext>
            </a:extLst>
          </p:cNvPr>
          <p:cNvPicPr>
            <a:picLocks noChangeAspect="1"/>
          </p:cNvPicPr>
          <p:nvPr/>
        </p:nvPicPr>
        <p:blipFill>
          <a:blip r:embed="rId3"/>
          <a:stretch>
            <a:fillRect/>
          </a:stretch>
        </p:blipFill>
        <p:spPr>
          <a:xfrm>
            <a:off x="10159566" y="7020343"/>
            <a:ext cx="532248" cy="532248"/>
          </a:xfrm>
          <a:prstGeom prst="rect">
            <a:avLst/>
          </a:prstGeom>
        </p:spPr>
      </p:pic>
      <p:sp>
        <p:nvSpPr>
          <p:cNvPr id="5" name="TextBox 4">
            <a:extLst>
              <a:ext uri="{FF2B5EF4-FFF2-40B4-BE49-F238E27FC236}">
                <a16:creationId xmlns:a16="http://schemas.microsoft.com/office/drawing/2014/main" id="{14A89179-E1CA-82DE-F1E2-445C201A8449}"/>
              </a:ext>
            </a:extLst>
          </p:cNvPr>
          <p:cNvSpPr txBox="1"/>
          <p:nvPr/>
        </p:nvSpPr>
        <p:spPr>
          <a:xfrm>
            <a:off x="314392" y="2488240"/>
            <a:ext cx="3261892" cy="4255011"/>
          </a:xfrm>
          <a:prstGeom prst="rect">
            <a:avLst/>
          </a:prstGeom>
          <a:noFill/>
        </p:spPr>
        <p:txBody>
          <a:bodyPr wrap="square" rtlCol="0">
            <a:spAutoFit/>
          </a:bodyPr>
          <a:lstStyle/>
          <a:p>
            <a:r>
              <a:rPr lang="en-GB" sz="1600" b="1" dirty="0">
                <a:solidFill>
                  <a:srgbClr val="6EA3B5"/>
                </a:solidFill>
              </a:rPr>
              <a:t>Location</a:t>
            </a:r>
            <a:endParaRPr lang="en-GB" sz="1200" b="1" dirty="0">
              <a:solidFill>
                <a:srgbClr val="6EA3B5"/>
              </a:solidFill>
            </a:endParaRPr>
          </a:p>
          <a:p>
            <a:r>
              <a:rPr lang="en-GB" sz="1200" dirty="0">
                <a:solidFill>
                  <a:srgbClr val="063852"/>
                </a:solidFill>
              </a:rPr>
              <a:t>The Technology Park is accessed directly south of the Cheltenham Road (B4063) via Herrick Way.  The properties are situated at the rear of the estate, which provides a mix of light industrial /warehouse and office units. Other occupiers on the estate include Creed Catering, BRG Technologies, Virgin Media, Central Cladding and Future Advanced Manufacturing.</a:t>
            </a:r>
          </a:p>
          <a:p>
            <a:endParaRPr lang="en-GB" sz="1050" dirty="0">
              <a:solidFill>
                <a:srgbClr val="063852"/>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EA3B5"/>
                </a:solidFill>
                <a:effectLst/>
                <a:uLnTx/>
                <a:uFillTx/>
                <a:latin typeface="Calibri" panose="020F0502020204030204"/>
                <a:ea typeface="+mn-ea"/>
                <a:cs typeface="+mn-cs"/>
              </a:rPr>
              <a:t>Description</a:t>
            </a:r>
          </a:p>
          <a:p>
            <a:pPr lvl="0">
              <a:defRPr/>
            </a:pPr>
            <a:r>
              <a:rPr lang="en-US" sz="1200" dirty="0">
                <a:solidFill>
                  <a:srgbClr val="063852"/>
                </a:solidFill>
              </a:rPr>
              <a:t>Units C3 and C4 comprise mid-terraced and end-terraced industrial/warehouse units respectively, constructed on a steel frame with concrete floors throughout. The front and side elevations are of brick/blockwork construction with profiled plastic-coated steel cladding, internally lined, to the rear elevations. Both units benefit from a mono-pitch roof with a minimum eaves height of 6.14 m (20 ft), finished with insulated profiled steel sheeting incorporating translucent roof lights, supplemented by LED lighting.</a:t>
            </a:r>
            <a:endParaRPr kumimoji="0" lang="en-GB" sz="1200" i="0" u="none" strike="noStrike" kern="1200" cap="none" spc="0" normalizeH="0" baseline="0" noProof="0" dirty="0">
              <a:ln>
                <a:noFill/>
              </a:ln>
              <a:solidFill>
                <a:srgbClr val="063852"/>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F66BC297-CB3D-BE5A-277C-70AF569EF3B8}"/>
              </a:ext>
            </a:extLst>
          </p:cNvPr>
          <p:cNvCxnSpPr>
            <a:cxnSpLocks/>
          </p:cNvCxnSpPr>
          <p:nvPr/>
        </p:nvCxnSpPr>
        <p:spPr>
          <a:xfrm>
            <a:off x="539880" y="-456471"/>
            <a:ext cx="9556334" cy="0"/>
          </a:xfrm>
          <a:prstGeom prst="line">
            <a:avLst/>
          </a:prstGeom>
          <a:ln>
            <a:solidFill>
              <a:srgbClr val="EAE2D6"/>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23C5E6A-9FEC-710A-619C-87FA640EE7AE}"/>
              </a:ext>
            </a:extLst>
          </p:cNvPr>
          <p:cNvSpPr txBox="1"/>
          <p:nvPr/>
        </p:nvSpPr>
        <p:spPr>
          <a:xfrm>
            <a:off x="3576284" y="1110940"/>
            <a:ext cx="3440308" cy="5632311"/>
          </a:xfrm>
          <a:prstGeom prst="rect">
            <a:avLst/>
          </a:prstGeom>
          <a:noFill/>
        </p:spPr>
        <p:txBody>
          <a:bodyPr wrap="square" rtlCol="0">
            <a:spAutoFit/>
          </a:bodyPr>
          <a:lstStyle/>
          <a:p>
            <a:r>
              <a:rPr lang="en-GB" sz="1200" b="1" dirty="0">
                <a:solidFill>
                  <a:srgbClr val="063852"/>
                </a:solidFill>
              </a:rPr>
              <a:t>Unit C3</a:t>
            </a:r>
          </a:p>
          <a:p>
            <a:r>
              <a:rPr lang="en-US" sz="1200" dirty="0">
                <a:solidFill>
                  <a:srgbClr val="063852"/>
                </a:solidFill>
              </a:rPr>
              <a:t>The front section of the unit provides reception and office accommodation with separate male and female WCs and a kitchen area. Finishes include a mix of laminate and carpet floor coverings, emulsion painted walls and suspended ceilings with Category 2 strip lighting. Powder coated aluminium windows and doors are fitted with vertical blinds throughout, and the kitchen is equipped with fitted units and a stainless-steel sink and drainer.</a:t>
            </a:r>
          </a:p>
          <a:p>
            <a:endParaRPr lang="en-US" sz="1200" dirty="0">
              <a:solidFill>
                <a:srgbClr val="063852"/>
              </a:solidFill>
            </a:endParaRPr>
          </a:p>
          <a:p>
            <a:r>
              <a:rPr lang="en-US" sz="1200" dirty="0">
                <a:solidFill>
                  <a:srgbClr val="063852"/>
                </a:solidFill>
              </a:rPr>
              <a:t>To the rear of the main warehouse is a single-storey extension with steel clad elevations and a mono-pitch steel clad roof with a minimum eaves height of 3.37 m (11 ft). The extension is accessed from the main warehouse via a pedestrian door and incorporates a fire escape.</a:t>
            </a:r>
          </a:p>
          <a:p>
            <a:endParaRPr lang="en-US" sz="1200" dirty="0">
              <a:solidFill>
                <a:srgbClr val="063852"/>
              </a:solidFill>
            </a:endParaRPr>
          </a:p>
          <a:p>
            <a:r>
              <a:rPr lang="en-US" sz="1200" dirty="0">
                <a:solidFill>
                  <a:srgbClr val="063852"/>
                </a:solidFill>
              </a:rPr>
              <a:t>A steel-framed mezzanine sits above the reception area divided between open storage and two enclosed offices and is accessed via a steel staircase from the main warehouse floor and is finished to a similar specification, with carpet, emulsion painted walls and ceilings, Category 2 strip lighting and powder coated aluminium windows with vertical blinds.</a:t>
            </a:r>
          </a:p>
          <a:p>
            <a:endParaRPr lang="en-US" sz="1200" dirty="0">
              <a:solidFill>
                <a:srgbClr val="063852"/>
              </a:solidFill>
            </a:endParaRPr>
          </a:p>
          <a:p>
            <a:r>
              <a:rPr lang="en-US" sz="1200" dirty="0">
                <a:solidFill>
                  <a:srgbClr val="063852"/>
                </a:solidFill>
              </a:rPr>
              <a:t>The main warehouse is accessed via a sectional overhead loading door and has a painted sealed concrete floor with gas-fired hot air space heating.</a:t>
            </a:r>
          </a:p>
        </p:txBody>
      </p:sp>
      <p:sp>
        <p:nvSpPr>
          <p:cNvPr id="9" name="TextBox 8">
            <a:extLst>
              <a:ext uri="{FF2B5EF4-FFF2-40B4-BE49-F238E27FC236}">
                <a16:creationId xmlns:a16="http://schemas.microsoft.com/office/drawing/2014/main" id="{ECA183AE-74EA-1D49-1C9F-ED798D0AC5D9}"/>
              </a:ext>
            </a:extLst>
          </p:cNvPr>
          <p:cNvSpPr txBox="1"/>
          <p:nvPr/>
        </p:nvSpPr>
        <p:spPr>
          <a:xfrm>
            <a:off x="7048696" y="1138528"/>
            <a:ext cx="3261892" cy="56092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63852"/>
                </a:solidFill>
                <a:effectLst/>
                <a:uLnTx/>
                <a:uFillTx/>
                <a:latin typeface="Calibri" panose="020F0502020204030204"/>
                <a:ea typeface="+mn-ea"/>
                <a:cs typeface="+mn-cs"/>
              </a:rPr>
              <a:t>Unit C4</a:t>
            </a:r>
          </a:p>
          <a:p>
            <a:pPr lvl="0">
              <a:defRPr/>
            </a:pPr>
            <a:r>
              <a:rPr lang="en-US" sz="1200" dirty="0">
                <a:solidFill>
                  <a:srgbClr val="063852"/>
                </a:solidFill>
              </a:rPr>
              <a:t>The ground floor comprises predominantly warehouse accommodation, with the front section providing reception, office, store, WC and kitchen facilities. Finishes throughout include a mix of laminate and carpet floor coverings, emulsion painted walls and Category 2 strip lighting, with powder coated aluminium windows and doors fitted with vertical blinds. The kitchen is equipped with fitted units and a stainless-steel single drainer sink.</a:t>
            </a:r>
          </a:p>
          <a:p>
            <a:pPr lvl="0">
              <a:defRPr/>
            </a:pPr>
            <a:endParaRPr lang="en-US" sz="1200" dirty="0">
              <a:solidFill>
                <a:srgbClr val="063852"/>
              </a:solidFill>
            </a:endParaRPr>
          </a:p>
          <a:p>
            <a:pPr lvl="0">
              <a:defRPr/>
            </a:pPr>
            <a:r>
              <a:rPr lang="en-US" sz="1200" dirty="0">
                <a:solidFill>
                  <a:srgbClr val="063852"/>
                </a:solidFill>
              </a:rPr>
              <a:t>A staircase from the ground floor reception gives access to a first-floor corridor, off which are four private offices. The offices benefit from carpet floor coverings, emulsion painted walls and ceilings, Category 2 strip lighting, gas-fired central heating and powder coated aluminium windows with vertical blinds to both front and rear elevations.</a:t>
            </a:r>
          </a:p>
          <a:p>
            <a:pPr lvl="0">
              <a:defRPr/>
            </a:pPr>
            <a:endParaRPr lang="en-US" sz="1200" dirty="0">
              <a:solidFill>
                <a:srgbClr val="063852"/>
              </a:solidFill>
            </a:endParaRPr>
          </a:p>
          <a:p>
            <a:pPr lvl="0">
              <a:defRPr/>
            </a:pPr>
            <a:r>
              <a:rPr lang="en-US" sz="1200" dirty="0">
                <a:solidFill>
                  <a:srgbClr val="063852"/>
                </a:solidFill>
              </a:rPr>
              <a:t>The main warehouse is accessed via a sectional overhead loading door and has a painted sealed concrete floor.</a:t>
            </a:r>
          </a:p>
          <a:p>
            <a:pPr lvl="0">
              <a:defRPr/>
            </a:pPr>
            <a:endParaRPr lang="en-GB" sz="1200" dirty="0">
              <a:solidFill>
                <a:srgbClr val="063852"/>
              </a:solidFill>
            </a:endParaRPr>
          </a:p>
          <a:p>
            <a:pPr lvl="0">
              <a:defRPr/>
            </a:pPr>
            <a:r>
              <a:rPr lang="en-GB" sz="1200" dirty="0">
                <a:solidFill>
                  <a:srgbClr val="063852"/>
                </a:solidFill>
              </a:rPr>
              <a:t>Externally, both units benefit from a concrete loading apron together with tarmacadam and block paving car parking, providing approximately seven spaces per unit.</a:t>
            </a:r>
            <a:endParaRPr kumimoji="0" lang="en-GB" sz="1200" b="1" i="0" u="none" strike="noStrike" kern="1200" cap="none" spc="0" normalizeH="0" baseline="0" noProof="0" dirty="0">
              <a:ln>
                <a:noFill/>
              </a:ln>
              <a:solidFill>
                <a:srgbClr val="063852"/>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63852"/>
              </a:solidFill>
              <a:effectLst/>
              <a:uLnTx/>
              <a:uFillTx/>
              <a:latin typeface="Calibri" panose="020F0502020204030204"/>
              <a:ea typeface="+mn-ea"/>
              <a:cs typeface="+mn-cs"/>
            </a:endParaRPr>
          </a:p>
        </p:txBody>
      </p:sp>
      <p:sp>
        <p:nvSpPr>
          <p:cNvPr id="11" name="Subtitle 2">
            <a:extLst>
              <a:ext uri="{FF2B5EF4-FFF2-40B4-BE49-F238E27FC236}">
                <a16:creationId xmlns:a16="http://schemas.microsoft.com/office/drawing/2014/main" id="{A4949324-6970-6D86-D0CA-AF9A8199B103}"/>
              </a:ext>
            </a:extLst>
          </p:cNvPr>
          <p:cNvSpPr txBox="1">
            <a:spLocks/>
          </p:cNvSpPr>
          <p:nvPr/>
        </p:nvSpPr>
        <p:spPr>
          <a:xfrm>
            <a:off x="282288" y="1064773"/>
            <a:ext cx="3261892" cy="1586536"/>
          </a:xfrm>
          <a:prstGeom prst="rect">
            <a:avLst/>
          </a:prstGeom>
        </p:spPr>
        <p:txBody>
          <a:bodyPr vert="horz" lIns="129326" tIns="64663" rIns="129326" bIns="64663" rtlCol="0">
            <a:noAutofit/>
          </a:bodyPr>
          <a:lstStyle>
            <a:lvl1pPr marL="0" indent="0" algn="ctr" defTabSz="755934" rtl="0" eaLnBrk="1" latinLnBrk="0" hangingPunct="1">
              <a:lnSpc>
                <a:spcPct val="90000"/>
              </a:lnSpc>
              <a:spcBef>
                <a:spcPts val="827"/>
              </a:spcBef>
              <a:buFont typeface="Arial" panose="020B0604020202020204" pitchFamily="34" charset="0"/>
              <a:buNone/>
              <a:defRPr sz="1984" kern="1200">
                <a:solidFill>
                  <a:schemeClr val="tx1"/>
                </a:solidFill>
                <a:latin typeface="+mn-lt"/>
                <a:ea typeface="+mn-ea"/>
                <a:cs typeface="+mn-cs"/>
              </a:defRPr>
            </a:lvl1pPr>
            <a:lvl2pPr marL="377967" indent="0" algn="ctr"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2pPr>
            <a:lvl3pPr marL="755934" indent="0" algn="ctr"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3pPr>
            <a:lvl4pPr marL="1133902"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4pPr>
            <a:lvl5pPr marL="1511869"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5pPr>
            <a:lvl6pPr marL="1889836"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6pPr>
            <a:lvl7pPr marL="2267803"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7pPr>
            <a:lvl8pPr marL="2645771"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8pPr>
            <a:lvl9pPr marL="3023738"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9pPr>
          </a:lstStyle>
          <a:p>
            <a:pPr algn="l">
              <a:lnSpc>
                <a:spcPct val="100000"/>
              </a:lnSpc>
            </a:pPr>
            <a:r>
              <a:rPr lang="en-GB" sz="1980" b="1" dirty="0">
                <a:solidFill>
                  <a:srgbClr val="6FB98F"/>
                </a:solidFill>
                <a:latin typeface="Calibri" panose="020F0502020204030204" pitchFamily="34" charset="0"/>
                <a:cs typeface="Calibri" panose="020F0502020204030204" pitchFamily="34" charset="0"/>
              </a:rPr>
              <a:t>Modern industrial units in an accessible location midway between Gloucester and Cheltenham.</a:t>
            </a:r>
          </a:p>
        </p:txBody>
      </p:sp>
      <p:sp>
        <p:nvSpPr>
          <p:cNvPr id="4" name="Round Diagonal Corner of Rectangle 3">
            <a:extLst>
              <a:ext uri="{FF2B5EF4-FFF2-40B4-BE49-F238E27FC236}">
                <a16:creationId xmlns:a16="http://schemas.microsoft.com/office/drawing/2014/main" id="{AA69157C-DF83-4D5F-2B5D-4B3FBF79343C}"/>
              </a:ext>
            </a:extLst>
          </p:cNvPr>
          <p:cNvSpPr/>
          <p:nvPr/>
        </p:nvSpPr>
        <p:spPr>
          <a:xfrm>
            <a:off x="0" y="-14469"/>
            <a:ext cx="10691812" cy="133980"/>
          </a:xfrm>
          <a:prstGeom prst="round2DiagRect">
            <a:avLst/>
          </a:prstGeom>
          <a:solidFill>
            <a:srgbClr val="6FB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Diagonal Corner of Rectangle 5">
            <a:extLst>
              <a:ext uri="{FF2B5EF4-FFF2-40B4-BE49-F238E27FC236}">
                <a16:creationId xmlns:a16="http://schemas.microsoft.com/office/drawing/2014/main" id="{A19ACCD1-D6DB-6549-EB92-D1853687AAE1}"/>
              </a:ext>
            </a:extLst>
          </p:cNvPr>
          <p:cNvSpPr/>
          <p:nvPr/>
        </p:nvSpPr>
        <p:spPr>
          <a:xfrm>
            <a:off x="0" y="6988345"/>
            <a:ext cx="10691812" cy="63993"/>
          </a:xfrm>
          <a:prstGeom prst="round2DiagRect">
            <a:avLst/>
          </a:prstGeom>
          <a:solidFill>
            <a:srgbClr val="6FB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721DE03C-5FAC-EA47-FFA1-9C9AFD62BAD4}"/>
              </a:ext>
            </a:extLst>
          </p:cNvPr>
          <p:cNvPicPr>
            <a:picLocks noChangeAspect="1"/>
          </p:cNvPicPr>
          <p:nvPr/>
        </p:nvPicPr>
        <p:blipFill>
          <a:blip r:embed="rId3"/>
          <a:stretch>
            <a:fillRect/>
          </a:stretch>
        </p:blipFill>
        <p:spPr>
          <a:xfrm>
            <a:off x="428377" y="415700"/>
            <a:ext cx="532248" cy="532248"/>
          </a:xfrm>
          <a:prstGeom prst="rect">
            <a:avLst/>
          </a:prstGeom>
        </p:spPr>
      </p:pic>
      <p:sp>
        <p:nvSpPr>
          <p:cNvPr id="12" name="Subtitle 2">
            <a:extLst>
              <a:ext uri="{FF2B5EF4-FFF2-40B4-BE49-F238E27FC236}">
                <a16:creationId xmlns:a16="http://schemas.microsoft.com/office/drawing/2014/main" id="{5E55B2C2-E494-420B-8BB2-CDDEA6523741}"/>
              </a:ext>
            </a:extLst>
          </p:cNvPr>
          <p:cNvSpPr txBox="1">
            <a:spLocks/>
          </p:cNvSpPr>
          <p:nvPr/>
        </p:nvSpPr>
        <p:spPr>
          <a:xfrm>
            <a:off x="1055914" y="333600"/>
            <a:ext cx="8632615" cy="532247"/>
          </a:xfrm>
          <a:prstGeom prst="rect">
            <a:avLst/>
          </a:prstGeom>
        </p:spPr>
        <p:txBody>
          <a:bodyPr vert="horz" lIns="129326" tIns="64663" rIns="129326" bIns="64663" rtlCol="0">
            <a:noAutofit/>
          </a:bodyPr>
          <a:lstStyle>
            <a:lvl1pPr marL="0" indent="0" algn="ctr" defTabSz="755934" rtl="0" eaLnBrk="1" latinLnBrk="0" hangingPunct="1">
              <a:lnSpc>
                <a:spcPct val="90000"/>
              </a:lnSpc>
              <a:spcBef>
                <a:spcPts val="827"/>
              </a:spcBef>
              <a:buFont typeface="Arial" panose="020B0604020202020204" pitchFamily="34" charset="0"/>
              <a:buNone/>
              <a:defRPr sz="1984" kern="1200">
                <a:solidFill>
                  <a:schemeClr val="tx1"/>
                </a:solidFill>
                <a:latin typeface="+mn-lt"/>
                <a:ea typeface="+mn-ea"/>
                <a:cs typeface="+mn-cs"/>
              </a:defRPr>
            </a:lvl1pPr>
            <a:lvl2pPr marL="377967" indent="0" algn="ctr"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2pPr>
            <a:lvl3pPr marL="755934" indent="0" algn="ctr"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3pPr>
            <a:lvl4pPr marL="1133902"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4pPr>
            <a:lvl5pPr marL="1511869"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5pPr>
            <a:lvl6pPr marL="1889836"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6pPr>
            <a:lvl7pPr marL="2267803"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7pPr>
            <a:lvl8pPr marL="2645771"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8pPr>
            <a:lvl9pPr marL="3023738"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9pPr>
          </a:lstStyle>
          <a:p>
            <a:pPr algn="l">
              <a:lnSpc>
                <a:spcPct val="100000"/>
              </a:lnSpc>
            </a:pPr>
            <a:r>
              <a:rPr lang="en-GB" sz="3600" b="1" dirty="0">
                <a:solidFill>
                  <a:srgbClr val="6EA3B5"/>
                </a:solidFill>
                <a:latin typeface="Calibri" panose="020F0502020204030204" pitchFamily="34" charset="0"/>
                <a:cs typeface="Calibri" panose="020F0502020204030204" pitchFamily="34" charset="0"/>
              </a:rPr>
              <a:t>Units C3 &amp; C4 Staverton Technology Park</a:t>
            </a:r>
          </a:p>
        </p:txBody>
      </p:sp>
    </p:spTree>
    <p:extLst>
      <p:ext uri="{BB962C8B-B14F-4D97-AF65-F5344CB8AC3E}">
        <p14:creationId xmlns:p14="http://schemas.microsoft.com/office/powerpoint/2010/main" val="462606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BC1E1-D1EB-435B-30F8-5FC995FEBC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5529F8A-7B32-F61F-D95A-E0619C0CDE50}"/>
              </a:ext>
            </a:extLst>
          </p:cNvPr>
          <p:cNvSpPr/>
          <p:nvPr/>
        </p:nvSpPr>
        <p:spPr>
          <a:xfrm>
            <a:off x="1" y="7020343"/>
            <a:ext cx="10691813" cy="532249"/>
          </a:xfrm>
          <a:prstGeom prst="rect">
            <a:avLst/>
          </a:prstGeom>
          <a:solidFill>
            <a:srgbClr val="063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46"/>
          </a:p>
        </p:txBody>
      </p:sp>
      <p:pic>
        <p:nvPicPr>
          <p:cNvPr id="3" name="Picture 2" descr="Icon&#10;&#10;Description automatically generated">
            <a:extLst>
              <a:ext uri="{FF2B5EF4-FFF2-40B4-BE49-F238E27FC236}">
                <a16:creationId xmlns:a16="http://schemas.microsoft.com/office/drawing/2014/main" id="{4E2342F9-5137-DFEB-3F42-CF4AD62984F2}"/>
              </a:ext>
            </a:extLst>
          </p:cNvPr>
          <p:cNvPicPr>
            <a:picLocks noChangeAspect="1"/>
          </p:cNvPicPr>
          <p:nvPr/>
        </p:nvPicPr>
        <p:blipFill>
          <a:blip r:embed="rId3"/>
          <a:stretch>
            <a:fillRect/>
          </a:stretch>
        </p:blipFill>
        <p:spPr>
          <a:xfrm>
            <a:off x="10159566" y="7020343"/>
            <a:ext cx="532248" cy="532248"/>
          </a:xfrm>
          <a:prstGeom prst="rect">
            <a:avLst/>
          </a:prstGeom>
        </p:spPr>
      </p:pic>
      <p:cxnSp>
        <p:nvCxnSpPr>
          <p:cNvPr id="32" name="Straight Connector 31">
            <a:extLst>
              <a:ext uri="{FF2B5EF4-FFF2-40B4-BE49-F238E27FC236}">
                <a16:creationId xmlns:a16="http://schemas.microsoft.com/office/drawing/2014/main" id="{D28EE469-2A61-9787-1ADB-0ABF56ED8DB3}"/>
              </a:ext>
            </a:extLst>
          </p:cNvPr>
          <p:cNvCxnSpPr>
            <a:cxnSpLocks/>
          </p:cNvCxnSpPr>
          <p:nvPr/>
        </p:nvCxnSpPr>
        <p:spPr>
          <a:xfrm>
            <a:off x="539880" y="-456471"/>
            <a:ext cx="9556334" cy="0"/>
          </a:xfrm>
          <a:prstGeom prst="line">
            <a:avLst/>
          </a:prstGeom>
          <a:ln>
            <a:solidFill>
              <a:srgbClr val="EAE2D6"/>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3DAC8700-8FA9-588D-FD6D-4946BD546CD9}"/>
              </a:ext>
            </a:extLst>
          </p:cNvPr>
          <p:cNvSpPr txBox="1">
            <a:spLocks/>
          </p:cNvSpPr>
          <p:nvPr/>
        </p:nvSpPr>
        <p:spPr>
          <a:xfrm>
            <a:off x="323097" y="1322826"/>
            <a:ext cx="3261892" cy="1586536"/>
          </a:xfrm>
          <a:prstGeom prst="rect">
            <a:avLst/>
          </a:prstGeom>
        </p:spPr>
        <p:txBody>
          <a:bodyPr vert="horz" lIns="129326" tIns="64663" rIns="129326" bIns="64663" rtlCol="0">
            <a:noAutofit/>
          </a:bodyPr>
          <a:lstStyle>
            <a:lvl1pPr marL="0" indent="0" algn="ctr" defTabSz="755934" rtl="0" eaLnBrk="1" latinLnBrk="0" hangingPunct="1">
              <a:lnSpc>
                <a:spcPct val="90000"/>
              </a:lnSpc>
              <a:spcBef>
                <a:spcPts val="827"/>
              </a:spcBef>
              <a:buFont typeface="Arial" panose="020B0604020202020204" pitchFamily="34" charset="0"/>
              <a:buNone/>
              <a:defRPr sz="1984" kern="1200">
                <a:solidFill>
                  <a:schemeClr val="tx1"/>
                </a:solidFill>
                <a:latin typeface="+mn-lt"/>
                <a:ea typeface="+mn-ea"/>
                <a:cs typeface="+mn-cs"/>
              </a:defRPr>
            </a:lvl1pPr>
            <a:lvl2pPr marL="377967" indent="0" algn="ctr"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2pPr>
            <a:lvl3pPr marL="755934" indent="0" algn="ctr"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3pPr>
            <a:lvl4pPr marL="1133902"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4pPr>
            <a:lvl5pPr marL="1511869"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5pPr>
            <a:lvl6pPr marL="1889836"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6pPr>
            <a:lvl7pPr marL="2267803"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7pPr>
            <a:lvl8pPr marL="2645771"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8pPr>
            <a:lvl9pPr marL="3023738"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9pPr>
          </a:lstStyle>
          <a:p>
            <a:pPr algn="l">
              <a:lnSpc>
                <a:spcPct val="100000"/>
              </a:lnSpc>
            </a:pPr>
            <a:r>
              <a:rPr lang="en-GB" sz="1980" b="1" dirty="0">
                <a:solidFill>
                  <a:srgbClr val="6FB98F"/>
                </a:solidFill>
                <a:latin typeface="Calibri" panose="020F0502020204030204" pitchFamily="34" charset="0"/>
                <a:cs typeface="Calibri" panose="020F0502020204030204" pitchFamily="34" charset="0"/>
              </a:rPr>
              <a:t> </a:t>
            </a:r>
          </a:p>
        </p:txBody>
      </p:sp>
      <p:sp>
        <p:nvSpPr>
          <p:cNvPr id="4" name="Round Diagonal Corner of Rectangle 3">
            <a:extLst>
              <a:ext uri="{FF2B5EF4-FFF2-40B4-BE49-F238E27FC236}">
                <a16:creationId xmlns:a16="http://schemas.microsoft.com/office/drawing/2014/main" id="{B19BDFC8-1130-04E4-D3C1-EEDABC940518}"/>
              </a:ext>
            </a:extLst>
          </p:cNvPr>
          <p:cNvSpPr/>
          <p:nvPr/>
        </p:nvSpPr>
        <p:spPr>
          <a:xfrm>
            <a:off x="0" y="-14469"/>
            <a:ext cx="10691812" cy="133980"/>
          </a:xfrm>
          <a:prstGeom prst="round2DiagRect">
            <a:avLst/>
          </a:prstGeom>
          <a:solidFill>
            <a:srgbClr val="6FB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Diagonal Corner of Rectangle 5">
            <a:extLst>
              <a:ext uri="{FF2B5EF4-FFF2-40B4-BE49-F238E27FC236}">
                <a16:creationId xmlns:a16="http://schemas.microsoft.com/office/drawing/2014/main" id="{5A32FA22-2AC4-31A2-BD48-062A1CF67936}"/>
              </a:ext>
            </a:extLst>
          </p:cNvPr>
          <p:cNvSpPr/>
          <p:nvPr/>
        </p:nvSpPr>
        <p:spPr>
          <a:xfrm>
            <a:off x="0" y="6988345"/>
            <a:ext cx="10691812" cy="63993"/>
          </a:xfrm>
          <a:prstGeom prst="round2DiagRect">
            <a:avLst/>
          </a:prstGeom>
          <a:solidFill>
            <a:srgbClr val="6FB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5921CAAD-651B-CEAF-11D6-EEB76164C0FF}"/>
              </a:ext>
            </a:extLst>
          </p:cNvPr>
          <p:cNvPicPr>
            <a:picLocks noChangeAspect="1"/>
          </p:cNvPicPr>
          <p:nvPr/>
        </p:nvPicPr>
        <p:blipFill>
          <a:blip r:embed="rId3"/>
          <a:stretch>
            <a:fillRect/>
          </a:stretch>
        </p:blipFill>
        <p:spPr>
          <a:xfrm>
            <a:off x="428377" y="415700"/>
            <a:ext cx="532248" cy="532248"/>
          </a:xfrm>
          <a:prstGeom prst="rect">
            <a:avLst/>
          </a:prstGeom>
        </p:spPr>
      </p:pic>
      <p:sp>
        <p:nvSpPr>
          <p:cNvPr id="12" name="Subtitle 2">
            <a:extLst>
              <a:ext uri="{FF2B5EF4-FFF2-40B4-BE49-F238E27FC236}">
                <a16:creationId xmlns:a16="http://schemas.microsoft.com/office/drawing/2014/main" id="{A96D5C3C-8BBD-A80D-0209-287E2C7B1DBA}"/>
              </a:ext>
            </a:extLst>
          </p:cNvPr>
          <p:cNvSpPr txBox="1">
            <a:spLocks/>
          </p:cNvSpPr>
          <p:nvPr/>
        </p:nvSpPr>
        <p:spPr>
          <a:xfrm>
            <a:off x="1055914" y="333600"/>
            <a:ext cx="8632615" cy="532247"/>
          </a:xfrm>
          <a:prstGeom prst="rect">
            <a:avLst/>
          </a:prstGeom>
        </p:spPr>
        <p:txBody>
          <a:bodyPr vert="horz" lIns="129326" tIns="64663" rIns="129326" bIns="64663" rtlCol="0">
            <a:noAutofit/>
          </a:bodyPr>
          <a:lstStyle>
            <a:lvl1pPr marL="0" indent="0" algn="ctr" defTabSz="755934" rtl="0" eaLnBrk="1" latinLnBrk="0" hangingPunct="1">
              <a:lnSpc>
                <a:spcPct val="90000"/>
              </a:lnSpc>
              <a:spcBef>
                <a:spcPts val="827"/>
              </a:spcBef>
              <a:buFont typeface="Arial" panose="020B0604020202020204" pitchFamily="34" charset="0"/>
              <a:buNone/>
              <a:defRPr sz="1984" kern="1200">
                <a:solidFill>
                  <a:schemeClr val="tx1"/>
                </a:solidFill>
                <a:latin typeface="+mn-lt"/>
                <a:ea typeface="+mn-ea"/>
                <a:cs typeface="+mn-cs"/>
              </a:defRPr>
            </a:lvl1pPr>
            <a:lvl2pPr marL="377967" indent="0" algn="ctr"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2pPr>
            <a:lvl3pPr marL="755934" indent="0" algn="ctr"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3pPr>
            <a:lvl4pPr marL="1133902"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4pPr>
            <a:lvl5pPr marL="1511869"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5pPr>
            <a:lvl6pPr marL="1889836"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6pPr>
            <a:lvl7pPr marL="2267803"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7pPr>
            <a:lvl8pPr marL="2645771"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8pPr>
            <a:lvl9pPr marL="3023738"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9pPr>
          </a:lstStyle>
          <a:p>
            <a:pPr algn="l">
              <a:lnSpc>
                <a:spcPct val="100000"/>
              </a:lnSpc>
            </a:pPr>
            <a:r>
              <a:rPr lang="en-GB" sz="3600" b="1" dirty="0">
                <a:solidFill>
                  <a:srgbClr val="6EA3B5"/>
                </a:solidFill>
                <a:latin typeface="Calibri" panose="020F0502020204030204" pitchFamily="34" charset="0"/>
                <a:cs typeface="Calibri" panose="020F0502020204030204" pitchFamily="34" charset="0"/>
              </a:rPr>
              <a:t>Units C3 &amp; C4 Staverton Technology Park</a:t>
            </a:r>
          </a:p>
        </p:txBody>
      </p:sp>
      <p:graphicFrame>
        <p:nvGraphicFramePr>
          <p:cNvPr id="10" name="Table 9">
            <a:extLst>
              <a:ext uri="{FF2B5EF4-FFF2-40B4-BE49-F238E27FC236}">
                <a16:creationId xmlns:a16="http://schemas.microsoft.com/office/drawing/2014/main" id="{F2CB3017-06FF-4146-FD34-15BB599BE692}"/>
              </a:ext>
            </a:extLst>
          </p:cNvPr>
          <p:cNvGraphicFramePr>
            <a:graphicFrameLocks noGrp="1"/>
          </p:cNvGraphicFramePr>
          <p:nvPr>
            <p:extLst>
              <p:ext uri="{D42A27DB-BD31-4B8C-83A1-F6EECF244321}">
                <p14:modId xmlns:p14="http://schemas.microsoft.com/office/powerpoint/2010/main" val="4274022243"/>
              </p:ext>
            </p:extLst>
          </p:nvPr>
        </p:nvGraphicFramePr>
        <p:xfrm>
          <a:off x="462544" y="1244136"/>
          <a:ext cx="4644546" cy="5540115"/>
        </p:xfrm>
        <a:graphic>
          <a:graphicData uri="http://schemas.openxmlformats.org/drawingml/2006/table">
            <a:tbl>
              <a:tblPr firstRow="1" bandRow="1">
                <a:tableStyleId>{93296810-A885-4BE3-A3E7-6D5BEEA58F35}</a:tableStyleId>
              </a:tblPr>
              <a:tblGrid>
                <a:gridCol w="2831262">
                  <a:extLst>
                    <a:ext uri="{9D8B030D-6E8A-4147-A177-3AD203B41FA5}">
                      <a16:colId xmlns:a16="http://schemas.microsoft.com/office/drawing/2014/main" val="269828170"/>
                    </a:ext>
                  </a:extLst>
                </a:gridCol>
                <a:gridCol w="865239">
                  <a:extLst>
                    <a:ext uri="{9D8B030D-6E8A-4147-A177-3AD203B41FA5}">
                      <a16:colId xmlns:a16="http://schemas.microsoft.com/office/drawing/2014/main" val="4107470828"/>
                    </a:ext>
                  </a:extLst>
                </a:gridCol>
                <a:gridCol w="948045">
                  <a:extLst>
                    <a:ext uri="{9D8B030D-6E8A-4147-A177-3AD203B41FA5}">
                      <a16:colId xmlns:a16="http://schemas.microsoft.com/office/drawing/2014/main" val="2539629706"/>
                    </a:ext>
                  </a:extLst>
                </a:gridCol>
              </a:tblGrid>
              <a:tr h="577174">
                <a:tc>
                  <a:txBody>
                    <a:bodyPr/>
                    <a:lstStyle/>
                    <a:p>
                      <a:r>
                        <a:rPr lang="en-GB" sz="1600" dirty="0"/>
                        <a:t>Accommodation</a:t>
                      </a:r>
                    </a:p>
                    <a:p>
                      <a:r>
                        <a:rPr lang="en-GB" sz="1000" dirty="0"/>
                        <a:t>(Approx gross internal floor area)</a:t>
                      </a:r>
                    </a:p>
                  </a:txBody>
                  <a:tcPr>
                    <a:solidFill>
                      <a:srgbClr val="6FB98F"/>
                    </a:solidFill>
                  </a:tcPr>
                </a:tc>
                <a:tc>
                  <a:txBody>
                    <a:bodyPr/>
                    <a:lstStyle/>
                    <a:p>
                      <a:pPr algn="ctr"/>
                      <a:r>
                        <a:rPr lang="en-GB" sz="1400" dirty="0"/>
                        <a:t>M2</a:t>
                      </a:r>
                    </a:p>
                  </a:txBody>
                  <a:tcPr>
                    <a:solidFill>
                      <a:srgbClr val="6FB98F"/>
                    </a:solidFill>
                  </a:tcPr>
                </a:tc>
                <a:tc>
                  <a:txBody>
                    <a:bodyPr/>
                    <a:lstStyle/>
                    <a:p>
                      <a:pPr algn="ctr"/>
                      <a:r>
                        <a:rPr lang="en-GB" sz="1400" dirty="0"/>
                        <a:t>Ft2</a:t>
                      </a:r>
                    </a:p>
                  </a:txBody>
                  <a:tcPr>
                    <a:solidFill>
                      <a:srgbClr val="6FB98F"/>
                    </a:solidFill>
                  </a:tcPr>
                </a:tc>
                <a:extLst>
                  <a:ext uri="{0D108BD9-81ED-4DB2-BD59-A6C34878D82A}">
                    <a16:rowId xmlns:a16="http://schemas.microsoft.com/office/drawing/2014/main" val="3770890952"/>
                  </a:ext>
                </a:extLst>
              </a:tr>
              <a:tr h="404641">
                <a:tc>
                  <a:txBody>
                    <a:bodyPr/>
                    <a:lstStyle/>
                    <a:p>
                      <a:r>
                        <a:rPr lang="en-GB" sz="1400" b="1" dirty="0">
                          <a:solidFill>
                            <a:srgbClr val="063852"/>
                          </a:solidFill>
                        </a:rPr>
                        <a:t>Unit C3</a:t>
                      </a:r>
                    </a:p>
                  </a:txBody>
                  <a:tcPr>
                    <a:solidFill>
                      <a:srgbClr val="EAE2D6"/>
                    </a:solidFill>
                  </a:tcPr>
                </a:tc>
                <a:tc>
                  <a:txBody>
                    <a:bodyPr/>
                    <a:lstStyle/>
                    <a:p>
                      <a:pPr algn="r"/>
                      <a:endParaRPr lang="en-GB" sz="1100" dirty="0">
                        <a:solidFill>
                          <a:srgbClr val="063852"/>
                        </a:solidFill>
                      </a:endParaRPr>
                    </a:p>
                  </a:txBody>
                  <a:tcPr>
                    <a:solidFill>
                      <a:srgbClr val="EAE2D6"/>
                    </a:solidFill>
                  </a:tcPr>
                </a:tc>
                <a:tc>
                  <a:txBody>
                    <a:bodyPr/>
                    <a:lstStyle/>
                    <a:p>
                      <a:pPr algn="r"/>
                      <a:endParaRPr lang="en-GB" sz="1100" dirty="0">
                        <a:solidFill>
                          <a:srgbClr val="063852"/>
                        </a:solidFill>
                      </a:endParaRPr>
                    </a:p>
                  </a:txBody>
                  <a:tcPr>
                    <a:solidFill>
                      <a:srgbClr val="EAE2D6"/>
                    </a:solidFill>
                  </a:tcPr>
                </a:tc>
                <a:extLst>
                  <a:ext uri="{0D108BD9-81ED-4DB2-BD59-A6C34878D82A}">
                    <a16:rowId xmlns:a16="http://schemas.microsoft.com/office/drawing/2014/main" val="2489808771"/>
                  </a:ext>
                </a:extLst>
              </a:tr>
              <a:tr h="30662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GB" sz="1100" b="1" dirty="0">
                          <a:solidFill>
                            <a:srgbClr val="063852"/>
                          </a:solidFill>
                        </a:rPr>
                        <a:t>Ground Floor</a:t>
                      </a:r>
                    </a:p>
                  </a:txBody>
                  <a:tcPr>
                    <a:solidFill>
                      <a:srgbClr val="EAE2D6"/>
                    </a:solidFill>
                  </a:tcPr>
                </a:tc>
                <a:tc>
                  <a:txBody>
                    <a:bodyPr/>
                    <a:lstStyle/>
                    <a:p>
                      <a:pPr algn="r"/>
                      <a:endParaRPr lang="en-GB" sz="1100" dirty="0">
                        <a:solidFill>
                          <a:srgbClr val="063852"/>
                        </a:solidFill>
                      </a:endParaRPr>
                    </a:p>
                  </a:txBody>
                  <a:tcPr>
                    <a:solidFill>
                      <a:srgbClr val="EAE2D6"/>
                    </a:solidFill>
                  </a:tcPr>
                </a:tc>
                <a:tc>
                  <a:txBody>
                    <a:bodyPr/>
                    <a:lstStyle/>
                    <a:p>
                      <a:pPr algn="r"/>
                      <a:endParaRPr lang="en-GB" sz="1100" dirty="0">
                        <a:solidFill>
                          <a:srgbClr val="063852"/>
                        </a:solidFill>
                      </a:endParaRPr>
                    </a:p>
                  </a:txBody>
                  <a:tcPr>
                    <a:solidFill>
                      <a:srgbClr val="EAE2D6"/>
                    </a:solidFill>
                  </a:tcPr>
                </a:tc>
                <a:extLst>
                  <a:ext uri="{0D108BD9-81ED-4DB2-BD59-A6C34878D82A}">
                    <a16:rowId xmlns:a16="http://schemas.microsoft.com/office/drawing/2014/main" val="2446085453"/>
                  </a:ext>
                </a:extLst>
              </a:tr>
              <a:tr h="306624">
                <a:tc>
                  <a:txBody>
                    <a:bodyPr/>
                    <a:lstStyle/>
                    <a:p>
                      <a:r>
                        <a:rPr lang="en-GB" sz="1100" dirty="0">
                          <a:solidFill>
                            <a:srgbClr val="063852"/>
                          </a:solidFill>
                        </a:rPr>
                        <a:t>Industrial warehouse</a:t>
                      </a:r>
                    </a:p>
                  </a:txBody>
                  <a:tcPr>
                    <a:solidFill>
                      <a:srgbClr val="EAE2D6"/>
                    </a:solidFill>
                  </a:tcPr>
                </a:tc>
                <a:tc>
                  <a:txBody>
                    <a:bodyPr/>
                    <a:lstStyle/>
                    <a:p>
                      <a:pPr algn="r"/>
                      <a:r>
                        <a:rPr lang="en-GB" sz="1100" dirty="0">
                          <a:solidFill>
                            <a:srgbClr val="063852"/>
                          </a:solidFill>
                        </a:rPr>
                        <a:t>174.44</a:t>
                      </a:r>
                    </a:p>
                  </a:txBody>
                  <a:tcPr>
                    <a:solidFill>
                      <a:srgbClr val="EAE2D6"/>
                    </a:solidFill>
                  </a:tcPr>
                </a:tc>
                <a:tc>
                  <a:txBody>
                    <a:bodyPr/>
                    <a:lstStyle/>
                    <a:p>
                      <a:pPr algn="r"/>
                      <a:r>
                        <a:rPr lang="en-GB" sz="1100" dirty="0">
                          <a:solidFill>
                            <a:srgbClr val="063852"/>
                          </a:solidFill>
                        </a:rPr>
                        <a:t>(1,878)</a:t>
                      </a:r>
                    </a:p>
                  </a:txBody>
                  <a:tcPr>
                    <a:solidFill>
                      <a:srgbClr val="EAE2D6"/>
                    </a:solidFill>
                  </a:tcPr>
                </a:tc>
                <a:extLst>
                  <a:ext uri="{0D108BD9-81ED-4DB2-BD59-A6C34878D82A}">
                    <a16:rowId xmlns:a16="http://schemas.microsoft.com/office/drawing/2014/main" val="2721281224"/>
                  </a:ext>
                </a:extLst>
              </a:tr>
              <a:tr h="306624">
                <a:tc>
                  <a:txBody>
                    <a:bodyPr/>
                    <a:lstStyle/>
                    <a:p>
                      <a:r>
                        <a:rPr lang="en-GB" sz="1100" dirty="0">
                          <a:solidFill>
                            <a:srgbClr val="063852"/>
                          </a:solidFill>
                        </a:rPr>
                        <a:t>Office, kitchenette &amp; WCs</a:t>
                      </a:r>
                    </a:p>
                  </a:txBody>
                  <a:tcPr>
                    <a:solidFill>
                      <a:srgbClr val="EAE2D6"/>
                    </a:solidFill>
                  </a:tcPr>
                </a:tc>
                <a:tc>
                  <a:txBody>
                    <a:bodyPr/>
                    <a:lstStyle/>
                    <a:p>
                      <a:pPr algn="r"/>
                      <a:r>
                        <a:rPr lang="en-GB" sz="1100" dirty="0">
                          <a:solidFill>
                            <a:srgbClr val="063852"/>
                          </a:solidFill>
                        </a:rPr>
                        <a:t>37.02</a:t>
                      </a:r>
                    </a:p>
                  </a:txBody>
                  <a:tcPr>
                    <a:solidFill>
                      <a:srgbClr val="EAE2D6"/>
                    </a:solidFill>
                  </a:tcPr>
                </a:tc>
                <a:tc>
                  <a:txBody>
                    <a:bodyPr/>
                    <a:lstStyle/>
                    <a:p>
                      <a:pPr algn="r"/>
                      <a:r>
                        <a:rPr lang="en-GB" sz="1100" dirty="0">
                          <a:solidFill>
                            <a:srgbClr val="063852"/>
                          </a:solidFill>
                        </a:rPr>
                        <a:t>(398)</a:t>
                      </a:r>
                    </a:p>
                  </a:txBody>
                  <a:tcPr>
                    <a:solidFill>
                      <a:srgbClr val="EAE2D6"/>
                    </a:solidFill>
                  </a:tcPr>
                </a:tc>
                <a:extLst>
                  <a:ext uri="{0D108BD9-81ED-4DB2-BD59-A6C34878D82A}">
                    <a16:rowId xmlns:a16="http://schemas.microsoft.com/office/drawing/2014/main" val="1155204156"/>
                  </a:ext>
                </a:extLst>
              </a:tr>
              <a:tr h="306624">
                <a:tc>
                  <a:txBody>
                    <a:bodyPr/>
                    <a:lstStyle/>
                    <a:p>
                      <a:r>
                        <a:rPr lang="en-GB" sz="1100" dirty="0">
                          <a:solidFill>
                            <a:srgbClr val="063852"/>
                          </a:solidFill>
                        </a:rPr>
                        <a:t>Extension area</a:t>
                      </a:r>
                    </a:p>
                  </a:txBody>
                  <a:tcPr>
                    <a:solidFill>
                      <a:srgbClr val="EAE2D6"/>
                    </a:solidFill>
                  </a:tcPr>
                </a:tc>
                <a:tc>
                  <a:txBody>
                    <a:bodyPr/>
                    <a:lstStyle/>
                    <a:p>
                      <a:pPr algn="r"/>
                      <a:r>
                        <a:rPr lang="en-GB" sz="1100" dirty="0">
                          <a:solidFill>
                            <a:srgbClr val="063852"/>
                          </a:solidFill>
                        </a:rPr>
                        <a:t>38.90</a:t>
                      </a:r>
                    </a:p>
                  </a:txBody>
                  <a:tcPr>
                    <a:solidFill>
                      <a:srgbClr val="EAE2D6"/>
                    </a:solidFill>
                  </a:tcPr>
                </a:tc>
                <a:tc>
                  <a:txBody>
                    <a:bodyPr/>
                    <a:lstStyle/>
                    <a:p>
                      <a:pPr algn="r"/>
                      <a:r>
                        <a:rPr lang="en-GB" sz="1100" dirty="0">
                          <a:solidFill>
                            <a:srgbClr val="063852"/>
                          </a:solidFill>
                        </a:rPr>
                        <a:t>(419)</a:t>
                      </a:r>
                    </a:p>
                  </a:txBody>
                  <a:tcPr>
                    <a:solidFill>
                      <a:srgbClr val="EAE2D6"/>
                    </a:solidFill>
                  </a:tcPr>
                </a:tc>
                <a:extLst>
                  <a:ext uri="{0D108BD9-81ED-4DB2-BD59-A6C34878D82A}">
                    <a16:rowId xmlns:a16="http://schemas.microsoft.com/office/drawing/2014/main" val="3167534475"/>
                  </a:ext>
                </a:extLst>
              </a:tr>
              <a:tr h="306624">
                <a:tc>
                  <a:txBody>
                    <a:bodyPr/>
                    <a:lstStyle/>
                    <a:p>
                      <a:r>
                        <a:rPr lang="en-GB" sz="1100" b="1" dirty="0">
                          <a:solidFill>
                            <a:srgbClr val="063852"/>
                          </a:solidFill>
                        </a:rPr>
                        <a:t>First Floor</a:t>
                      </a:r>
                    </a:p>
                  </a:txBody>
                  <a:tcPr>
                    <a:solidFill>
                      <a:srgbClr val="EAE2D6"/>
                    </a:solidFill>
                  </a:tcPr>
                </a:tc>
                <a:tc>
                  <a:txBody>
                    <a:bodyPr/>
                    <a:lstStyle/>
                    <a:p>
                      <a:pPr algn="r"/>
                      <a:endParaRPr lang="en-GB" sz="1100" dirty="0">
                        <a:solidFill>
                          <a:srgbClr val="063852"/>
                        </a:solidFill>
                      </a:endParaRPr>
                    </a:p>
                  </a:txBody>
                  <a:tcPr>
                    <a:solidFill>
                      <a:srgbClr val="EAE2D6"/>
                    </a:solidFill>
                  </a:tcPr>
                </a:tc>
                <a:tc>
                  <a:txBody>
                    <a:bodyPr/>
                    <a:lstStyle/>
                    <a:p>
                      <a:pPr algn="r"/>
                      <a:endParaRPr lang="en-GB" sz="1100" dirty="0">
                        <a:solidFill>
                          <a:srgbClr val="063852"/>
                        </a:solidFill>
                      </a:endParaRPr>
                    </a:p>
                  </a:txBody>
                  <a:tcPr>
                    <a:solidFill>
                      <a:srgbClr val="EAE2D6"/>
                    </a:solidFill>
                  </a:tcPr>
                </a:tc>
                <a:extLst>
                  <a:ext uri="{0D108BD9-81ED-4DB2-BD59-A6C34878D82A}">
                    <a16:rowId xmlns:a16="http://schemas.microsoft.com/office/drawing/2014/main" val="1889862062"/>
                  </a:ext>
                </a:extLst>
              </a:tr>
              <a:tr h="306624">
                <a:tc>
                  <a:txBody>
                    <a:bodyPr/>
                    <a:lstStyle/>
                    <a:p>
                      <a:r>
                        <a:rPr lang="en-GB" sz="1100" dirty="0">
                          <a:solidFill>
                            <a:srgbClr val="063852"/>
                          </a:solidFill>
                        </a:rPr>
                        <a:t>Mezzanine area</a:t>
                      </a:r>
                    </a:p>
                  </a:txBody>
                  <a:tcPr>
                    <a:solidFill>
                      <a:srgbClr val="EAE2D6"/>
                    </a:solidFill>
                  </a:tcPr>
                </a:tc>
                <a:tc>
                  <a:txBody>
                    <a:bodyPr/>
                    <a:lstStyle/>
                    <a:p>
                      <a:pPr algn="r"/>
                      <a:r>
                        <a:rPr lang="en-GB" sz="1100" dirty="0">
                          <a:solidFill>
                            <a:srgbClr val="063852"/>
                          </a:solidFill>
                        </a:rPr>
                        <a:t>37.02</a:t>
                      </a:r>
                    </a:p>
                  </a:txBody>
                  <a:tcPr>
                    <a:solidFill>
                      <a:srgbClr val="EAE2D6"/>
                    </a:solidFill>
                  </a:tcPr>
                </a:tc>
                <a:tc>
                  <a:txBody>
                    <a:bodyPr/>
                    <a:lstStyle/>
                    <a:p>
                      <a:pPr algn="r"/>
                      <a:r>
                        <a:rPr lang="en-GB" sz="1100" dirty="0">
                          <a:solidFill>
                            <a:srgbClr val="063852"/>
                          </a:solidFill>
                        </a:rPr>
                        <a:t>(398)</a:t>
                      </a:r>
                    </a:p>
                  </a:txBody>
                  <a:tcPr>
                    <a:solidFill>
                      <a:srgbClr val="EAE2D6"/>
                    </a:solidFill>
                  </a:tcPr>
                </a:tc>
                <a:extLst>
                  <a:ext uri="{0D108BD9-81ED-4DB2-BD59-A6C34878D82A}">
                    <a16:rowId xmlns:a16="http://schemas.microsoft.com/office/drawing/2014/main" val="4060286042"/>
                  </a:ext>
                </a:extLst>
              </a:tr>
              <a:tr h="306624">
                <a:tc>
                  <a:txBody>
                    <a:bodyPr/>
                    <a:lstStyle/>
                    <a:p>
                      <a:r>
                        <a:rPr lang="en-GB" sz="1100" b="1" dirty="0">
                          <a:solidFill>
                            <a:srgbClr val="063852"/>
                          </a:solidFill>
                        </a:rPr>
                        <a:t>TOTAL</a:t>
                      </a:r>
                    </a:p>
                  </a:txBody>
                  <a:tcPr>
                    <a:solidFill>
                      <a:srgbClr val="EAE2D6"/>
                    </a:solidFill>
                  </a:tcPr>
                </a:tc>
                <a:tc>
                  <a:txBody>
                    <a:bodyPr/>
                    <a:lstStyle/>
                    <a:p>
                      <a:pPr algn="r"/>
                      <a:r>
                        <a:rPr lang="en-GB" sz="1100" b="1" dirty="0">
                          <a:solidFill>
                            <a:srgbClr val="063852"/>
                          </a:solidFill>
                        </a:rPr>
                        <a:t>287.38</a:t>
                      </a:r>
                    </a:p>
                  </a:txBody>
                  <a:tcPr>
                    <a:solidFill>
                      <a:srgbClr val="EAE2D6"/>
                    </a:solidFill>
                  </a:tcPr>
                </a:tc>
                <a:tc>
                  <a:txBody>
                    <a:bodyPr/>
                    <a:lstStyle/>
                    <a:p>
                      <a:pPr algn="r"/>
                      <a:r>
                        <a:rPr lang="en-GB" sz="1100" b="1" dirty="0">
                          <a:solidFill>
                            <a:srgbClr val="063852"/>
                          </a:solidFill>
                        </a:rPr>
                        <a:t>(3,093)</a:t>
                      </a:r>
                    </a:p>
                  </a:txBody>
                  <a:tcPr>
                    <a:solidFill>
                      <a:srgbClr val="EAE2D6"/>
                    </a:solidFill>
                  </a:tcPr>
                </a:tc>
                <a:extLst>
                  <a:ext uri="{0D108BD9-81ED-4DB2-BD59-A6C34878D82A}">
                    <a16:rowId xmlns:a16="http://schemas.microsoft.com/office/drawing/2014/main" val="1108302839"/>
                  </a:ext>
                </a:extLst>
              </a:tr>
              <a:tr h="306624">
                <a:tc>
                  <a:txBody>
                    <a:bodyPr/>
                    <a:lstStyle/>
                    <a:p>
                      <a:endParaRPr lang="en-GB" sz="1100" dirty="0">
                        <a:solidFill>
                          <a:srgbClr val="063852"/>
                        </a:solidFill>
                      </a:endParaRPr>
                    </a:p>
                  </a:txBody>
                  <a:tcPr>
                    <a:solidFill>
                      <a:srgbClr val="EAE2D6"/>
                    </a:solidFill>
                  </a:tcPr>
                </a:tc>
                <a:tc>
                  <a:txBody>
                    <a:bodyPr/>
                    <a:lstStyle/>
                    <a:p>
                      <a:pPr algn="r"/>
                      <a:endParaRPr lang="en-GB" sz="1100" dirty="0">
                        <a:solidFill>
                          <a:srgbClr val="063852"/>
                        </a:solidFill>
                      </a:endParaRPr>
                    </a:p>
                  </a:txBody>
                  <a:tcPr>
                    <a:solidFill>
                      <a:srgbClr val="EAE2D6"/>
                    </a:solidFill>
                  </a:tcPr>
                </a:tc>
                <a:tc>
                  <a:txBody>
                    <a:bodyPr/>
                    <a:lstStyle/>
                    <a:p>
                      <a:pPr algn="r"/>
                      <a:endParaRPr lang="en-GB" sz="1100" dirty="0">
                        <a:solidFill>
                          <a:srgbClr val="063852"/>
                        </a:solidFill>
                      </a:endParaRPr>
                    </a:p>
                  </a:txBody>
                  <a:tcPr>
                    <a:solidFill>
                      <a:srgbClr val="EAE2D6"/>
                    </a:solidFill>
                  </a:tcPr>
                </a:tc>
                <a:extLst>
                  <a:ext uri="{0D108BD9-81ED-4DB2-BD59-A6C34878D82A}">
                    <a16:rowId xmlns:a16="http://schemas.microsoft.com/office/drawing/2014/main" val="1523875983"/>
                  </a:ext>
                </a:extLst>
              </a:tr>
              <a:tr h="309291">
                <a:tc>
                  <a:txBody>
                    <a:bodyPr/>
                    <a:lstStyle/>
                    <a:p>
                      <a:r>
                        <a:rPr lang="en-GB" sz="1400" b="1" dirty="0">
                          <a:solidFill>
                            <a:srgbClr val="063852"/>
                          </a:solidFill>
                        </a:rPr>
                        <a:t>Unit C4</a:t>
                      </a:r>
                    </a:p>
                  </a:txBody>
                  <a:tcPr>
                    <a:solidFill>
                      <a:srgbClr val="EAE2D6"/>
                    </a:solidFill>
                  </a:tcPr>
                </a:tc>
                <a:tc>
                  <a:txBody>
                    <a:bodyPr/>
                    <a:lstStyle/>
                    <a:p>
                      <a:pPr algn="r"/>
                      <a:endParaRPr lang="en-GB" sz="1100" dirty="0">
                        <a:solidFill>
                          <a:srgbClr val="063852"/>
                        </a:solidFill>
                      </a:endParaRPr>
                    </a:p>
                  </a:txBody>
                  <a:tcPr>
                    <a:solidFill>
                      <a:srgbClr val="EAE2D6"/>
                    </a:solidFill>
                  </a:tcPr>
                </a:tc>
                <a:tc>
                  <a:txBody>
                    <a:bodyPr/>
                    <a:lstStyle/>
                    <a:p>
                      <a:pPr algn="r"/>
                      <a:endParaRPr lang="en-GB" sz="1100" dirty="0">
                        <a:solidFill>
                          <a:srgbClr val="063852"/>
                        </a:solidFill>
                      </a:endParaRPr>
                    </a:p>
                  </a:txBody>
                  <a:tcPr>
                    <a:solidFill>
                      <a:srgbClr val="EAE2D6"/>
                    </a:solidFill>
                  </a:tcPr>
                </a:tc>
                <a:extLst>
                  <a:ext uri="{0D108BD9-81ED-4DB2-BD59-A6C34878D82A}">
                    <a16:rowId xmlns:a16="http://schemas.microsoft.com/office/drawing/2014/main" val="3691834677"/>
                  </a:ext>
                </a:extLst>
              </a:tr>
              <a:tr h="262897">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GB" sz="1100" b="1" dirty="0">
                          <a:solidFill>
                            <a:srgbClr val="063852"/>
                          </a:solidFill>
                        </a:rPr>
                        <a:t>Ground Floor</a:t>
                      </a:r>
                    </a:p>
                  </a:txBody>
                  <a:tcPr>
                    <a:solidFill>
                      <a:srgbClr val="EAE2D6"/>
                    </a:solidFill>
                  </a:tcPr>
                </a:tc>
                <a:tc>
                  <a:txBody>
                    <a:bodyPr/>
                    <a:lstStyle/>
                    <a:p>
                      <a:pPr algn="r"/>
                      <a:endParaRPr lang="en-GB" sz="1100" dirty="0">
                        <a:solidFill>
                          <a:srgbClr val="063852"/>
                        </a:solidFill>
                      </a:endParaRPr>
                    </a:p>
                  </a:txBody>
                  <a:tcPr>
                    <a:solidFill>
                      <a:srgbClr val="EAE2D6"/>
                    </a:solidFill>
                  </a:tcPr>
                </a:tc>
                <a:tc>
                  <a:txBody>
                    <a:bodyPr/>
                    <a:lstStyle/>
                    <a:p>
                      <a:pPr algn="r"/>
                      <a:endParaRPr lang="en-GB" sz="1100" dirty="0">
                        <a:solidFill>
                          <a:srgbClr val="063852"/>
                        </a:solidFill>
                      </a:endParaRPr>
                    </a:p>
                  </a:txBody>
                  <a:tcPr>
                    <a:solidFill>
                      <a:srgbClr val="EAE2D6"/>
                    </a:solidFill>
                  </a:tcPr>
                </a:tc>
                <a:extLst>
                  <a:ext uri="{0D108BD9-81ED-4DB2-BD59-A6C34878D82A}">
                    <a16:rowId xmlns:a16="http://schemas.microsoft.com/office/drawing/2014/main" val="2540033116"/>
                  </a:ext>
                </a:extLst>
              </a:tr>
              <a:tr h="306624">
                <a:tc>
                  <a:txBody>
                    <a:bodyPr/>
                    <a:lstStyle/>
                    <a:p>
                      <a:r>
                        <a:rPr lang="en-GB" sz="1100" dirty="0">
                          <a:solidFill>
                            <a:srgbClr val="063852"/>
                          </a:solidFill>
                        </a:rPr>
                        <a:t>Industrial warehouse</a:t>
                      </a:r>
                    </a:p>
                  </a:txBody>
                  <a:tcPr>
                    <a:solidFill>
                      <a:srgbClr val="EAE2D6"/>
                    </a:solidFill>
                  </a:tcPr>
                </a:tc>
                <a:tc>
                  <a:txBody>
                    <a:bodyPr/>
                    <a:lstStyle/>
                    <a:p>
                      <a:pPr algn="r"/>
                      <a:r>
                        <a:rPr lang="en-GB" sz="1100" dirty="0">
                          <a:solidFill>
                            <a:srgbClr val="063852"/>
                          </a:solidFill>
                        </a:rPr>
                        <a:t>162.95</a:t>
                      </a:r>
                    </a:p>
                  </a:txBody>
                  <a:tcPr>
                    <a:solidFill>
                      <a:srgbClr val="EAE2D6"/>
                    </a:solidFill>
                  </a:tcPr>
                </a:tc>
                <a:tc>
                  <a:txBody>
                    <a:bodyPr/>
                    <a:lstStyle/>
                    <a:p>
                      <a:pPr algn="r"/>
                      <a:r>
                        <a:rPr lang="en-GB" sz="1100" dirty="0">
                          <a:solidFill>
                            <a:srgbClr val="063852"/>
                          </a:solidFill>
                        </a:rPr>
                        <a:t>(1,754)</a:t>
                      </a:r>
                    </a:p>
                  </a:txBody>
                  <a:tcPr>
                    <a:solidFill>
                      <a:srgbClr val="EAE2D6"/>
                    </a:solidFill>
                  </a:tcPr>
                </a:tc>
                <a:extLst>
                  <a:ext uri="{0D108BD9-81ED-4DB2-BD59-A6C34878D82A}">
                    <a16:rowId xmlns:a16="http://schemas.microsoft.com/office/drawing/2014/main" val="1548057035"/>
                  </a:ext>
                </a:extLst>
              </a:tr>
              <a:tr h="306624">
                <a:tc>
                  <a:txBody>
                    <a:bodyPr/>
                    <a:lstStyle/>
                    <a:p>
                      <a:r>
                        <a:rPr lang="en-GB" sz="1100" dirty="0">
                          <a:solidFill>
                            <a:srgbClr val="063852"/>
                          </a:solidFill>
                        </a:rPr>
                        <a:t>Office, kitchenette &amp; WCs</a:t>
                      </a:r>
                    </a:p>
                  </a:txBody>
                  <a:tcPr>
                    <a:solidFill>
                      <a:srgbClr val="EAE2D6"/>
                    </a:solidFill>
                  </a:tcPr>
                </a:tc>
                <a:tc>
                  <a:txBody>
                    <a:bodyPr/>
                    <a:lstStyle/>
                    <a:p>
                      <a:pPr algn="r"/>
                      <a:r>
                        <a:rPr lang="en-GB" sz="1100" dirty="0">
                          <a:solidFill>
                            <a:srgbClr val="063852"/>
                          </a:solidFill>
                        </a:rPr>
                        <a:t>52.32</a:t>
                      </a:r>
                    </a:p>
                  </a:txBody>
                  <a:tcPr>
                    <a:solidFill>
                      <a:srgbClr val="EAE2D6"/>
                    </a:solidFill>
                  </a:tcPr>
                </a:tc>
                <a:tc>
                  <a:txBody>
                    <a:bodyPr/>
                    <a:lstStyle/>
                    <a:p>
                      <a:pPr algn="r"/>
                      <a:r>
                        <a:rPr lang="en-GB" sz="1100" dirty="0">
                          <a:solidFill>
                            <a:srgbClr val="063852"/>
                          </a:solidFill>
                        </a:rPr>
                        <a:t>(563)</a:t>
                      </a:r>
                    </a:p>
                  </a:txBody>
                  <a:tcPr>
                    <a:solidFill>
                      <a:srgbClr val="EAE2D6"/>
                    </a:solidFill>
                  </a:tcPr>
                </a:tc>
                <a:extLst>
                  <a:ext uri="{0D108BD9-81ED-4DB2-BD59-A6C34878D82A}">
                    <a16:rowId xmlns:a16="http://schemas.microsoft.com/office/drawing/2014/main" val="3592651476"/>
                  </a:ext>
                </a:extLst>
              </a:tr>
              <a:tr h="306624">
                <a:tc>
                  <a:txBody>
                    <a:bodyPr/>
                    <a:lstStyle/>
                    <a:p>
                      <a:r>
                        <a:rPr lang="en-GB" sz="1100" b="1" dirty="0">
                          <a:solidFill>
                            <a:srgbClr val="063852"/>
                          </a:solidFill>
                        </a:rPr>
                        <a:t>First Floor</a:t>
                      </a:r>
                    </a:p>
                  </a:txBody>
                  <a:tcPr>
                    <a:solidFill>
                      <a:srgbClr val="EAE2D6"/>
                    </a:solidFill>
                  </a:tcPr>
                </a:tc>
                <a:tc>
                  <a:txBody>
                    <a:bodyPr/>
                    <a:lstStyle/>
                    <a:p>
                      <a:pPr algn="r"/>
                      <a:endParaRPr lang="en-GB" sz="1100" dirty="0">
                        <a:solidFill>
                          <a:srgbClr val="063852"/>
                        </a:solidFill>
                      </a:endParaRPr>
                    </a:p>
                  </a:txBody>
                  <a:tcPr>
                    <a:solidFill>
                      <a:srgbClr val="EAE2D6"/>
                    </a:solidFill>
                  </a:tcPr>
                </a:tc>
                <a:tc>
                  <a:txBody>
                    <a:bodyPr/>
                    <a:lstStyle/>
                    <a:p>
                      <a:pPr algn="r"/>
                      <a:endParaRPr lang="en-GB" sz="1100" dirty="0">
                        <a:solidFill>
                          <a:srgbClr val="063852"/>
                        </a:solidFill>
                      </a:endParaRPr>
                    </a:p>
                  </a:txBody>
                  <a:tcPr>
                    <a:solidFill>
                      <a:srgbClr val="EAE2D6"/>
                    </a:solidFill>
                  </a:tcPr>
                </a:tc>
                <a:extLst>
                  <a:ext uri="{0D108BD9-81ED-4DB2-BD59-A6C34878D82A}">
                    <a16:rowId xmlns:a16="http://schemas.microsoft.com/office/drawing/2014/main" val="1563177471"/>
                  </a:ext>
                </a:extLst>
              </a:tr>
              <a:tr h="306624">
                <a:tc>
                  <a:txBody>
                    <a:bodyPr/>
                    <a:lstStyle/>
                    <a:p>
                      <a:r>
                        <a:rPr lang="en-GB" sz="1100" dirty="0">
                          <a:solidFill>
                            <a:srgbClr val="063852"/>
                          </a:solidFill>
                        </a:rPr>
                        <a:t>Offices</a:t>
                      </a:r>
                    </a:p>
                  </a:txBody>
                  <a:tcPr>
                    <a:solidFill>
                      <a:srgbClr val="EAE2D6"/>
                    </a:solidFill>
                  </a:tcPr>
                </a:tc>
                <a:tc>
                  <a:txBody>
                    <a:bodyPr/>
                    <a:lstStyle/>
                    <a:p>
                      <a:pPr algn="r"/>
                      <a:r>
                        <a:rPr lang="en-GB" sz="1100" dirty="0">
                          <a:solidFill>
                            <a:srgbClr val="063852"/>
                          </a:solidFill>
                        </a:rPr>
                        <a:t>171.61</a:t>
                      </a:r>
                    </a:p>
                  </a:txBody>
                  <a:tcPr>
                    <a:solidFill>
                      <a:srgbClr val="EAE2D6"/>
                    </a:solidFill>
                  </a:tcPr>
                </a:tc>
                <a:tc>
                  <a:txBody>
                    <a:bodyPr/>
                    <a:lstStyle/>
                    <a:p>
                      <a:pPr algn="r"/>
                      <a:r>
                        <a:rPr lang="en-GB" sz="1100" dirty="0">
                          <a:solidFill>
                            <a:srgbClr val="063852"/>
                          </a:solidFill>
                        </a:rPr>
                        <a:t>(1,847)</a:t>
                      </a:r>
                    </a:p>
                  </a:txBody>
                  <a:tcPr>
                    <a:solidFill>
                      <a:srgbClr val="EAE2D6"/>
                    </a:solidFill>
                  </a:tcPr>
                </a:tc>
                <a:extLst>
                  <a:ext uri="{0D108BD9-81ED-4DB2-BD59-A6C34878D82A}">
                    <a16:rowId xmlns:a16="http://schemas.microsoft.com/office/drawing/2014/main" val="1484986556"/>
                  </a:ext>
                </a:extLst>
              </a:tr>
              <a:tr h="306624">
                <a:tc>
                  <a:txBody>
                    <a:bodyPr/>
                    <a:lstStyle/>
                    <a:p>
                      <a:r>
                        <a:rPr lang="en-GB" sz="1100" b="1" dirty="0">
                          <a:solidFill>
                            <a:srgbClr val="063852"/>
                          </a:solidFill>
                        </a:rPr>
                        <a:t>TOTAL</a:t>
                      </a:r>
                    </a:p>
                  </a:txBody>
                  <a:tcPr>
                    <a:solidFill>
                      <a:srgbClr val="EAE2D6"/>
                    </a:solidFill>
                  </a:tcPr>
                </a:tc>
                <a:tc>
                  <a:txBody>
                    <a:bodyPr/>
                    <a:lstStyle/>
                    <a:p>
                      <a:pPr algn="r"/>
                      <a:r>
                        <a:rPr lang="en-GB" sz="1100" b="1" dirty="0">
                          <a:solidFill>
                            <a:srgbClr val="063852"/>
                          </a:solidFill>
                        </a:rPr>
                        <a:t>386.88</a:t>
                      </a:r>
                    </a:p>
                  </a:txBody>
                  <a:tcPr>
                    <a:solidFill>
                      <a:srgbClr val="EAE2D6"/>
                    </a:solidFill>
                  </a:tcPr>
                </a:tc>
                <a:tc>
                  <a:txBody>
                    <a:bodyPr/>
                    <a:lstStyle/>
                    <a:p>
                      <a:pPr algn="r"/>
                      <a:r>
                        <a:rPr lang="en-GB" sz="1100" b="1" dirty="0">
                          <a:solidFill>
                            <a:srgbClr val="063852"/>
                          </a:solidFill>
                        </a:rPr>
                        <a:t>(4,164)</a:t>
                      </a:r>
                    </a:p>
                  </a:txBody>
                  <a:tcPr>
                    <a:solidFill>
                      <a:srgbClr val="EAE2D6"/>
                    </a:solidFill>
                  </a:tcPr>
                </a:tc>
                <a:extLst>
                  <a:ext uri="{0D108BD9-81ED-4DB2-BD59-A6C34878D82A}">
                    <a16:rowId xmlns:a16="http://schemas.microsoft.com/office/drawing/2014/main" val="3306260831"/>
                  </a:ext>
                </a:extLst>
              </a:tr>
            </a:tbl>
          </a:graphicData>
        </a:graphic>
      </p:graphicFrame>
      <p:sp>
        <p:nvSpPr>
          <p:cNvPr id="13" name="TextBox 12">
            <a:extLst>
              <a:ext uri="{FF2B5EF4-FFF2-40B4-BE49-F238E27FC236}">
                <a16:creationId xmlns:a16="http://schemas.microsoft.com/office/drawing/2014/main" id="{7F410CCA-AB3E-650E-7BAA-7E6B39F2B357}"/>
              </a:ext>
            </a:extLst>
          </p:cNvPr>
          <p:cNvSpPr txBox="1"/>
          <p:nvPr/>
        </p:nvSpPr>
        <p:spPr>
          <a:xfrm>
            <a:off x="5345906" y="1183397"/>
            <a:ext cx="4783993" cy="567078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b="1" dirty="0">
                <a:solidFill>
                  <a:srgbClr val="6EA3B5"/>
                </a:solidFill>
                <a:latin typeface="Calibri" panose="020F0502020204030204"/>
              </a:rPr>
              <a:t>Business Rates</a:t>
            </a:r>
          </a:p>
          <a:p>
            <a:pPr>
              <a:defRPr/>
            </a:pPr>
            <a:r>
              <a:rPr lang="en-GB" sz="1200" dirty="0">
                <a:solidFill>
                  <a:srgbClr val="063852"/>
                </a:solidFill>
              </a:rPr>
              <a:t>The entries listed on the Valuation Office Agency website are:</a:t>
            </a:r>
          </a:p>
          <a:p>
            <a:pPr>
              <a:defRPr/>
            </a:pPr>
            <a:endParaRPr lang="en-GB" sz="1200" dirty="0">
              <a:solidFill>
                <a:srgbClr val="063852"/>
              </a:solidFill>
            </a:endParaRPr>
          </a:p>
          <a:p>
            <a:pPr>
              <a:defRPr/>
            </a:pPr>
            <a:r>
              <a:rPr lang="en-GB" sz="1200" dirty="0">
                <a:solidFill>
                  <a:srgbClr val="063852"/>
                </a:solidFill>
              </a:rPr>
              <a:t>Unit C3:    £20,500</a:t>
            </a:r>
          </a:p>
          <a:p>
            <a:pPr>
              <a:defRPr/>
            </a:pPr>
            <a:r>
              <a:rPr lang="en-GB" sz="1200" dirty="0">
                <a:solidFill>
                  <a:srgbClr val="063852"/>
                </a:solidFill>
              </a:rPr>
              <a:t>Unit C4:    £26,500</a:t>
            </a:r>
          </a:p>
          <a:p>
            <a:pPr>
              <a:defRPr/>
            </a:pPr>
            <a:endParaRPr lang="en-GB" sz="1200" dirty="0">
              <a:solidFill>
                <a:srgbClr val="063852"/>
              </a:solidFill>
            </a:endParaRPr>
          </a:p>
          <a:p>
            <a:pPr lvl="0">
              <a:defRPr/>
            </a:pPr>
            <a:r>
              <a:rPr lang="en-US" sz="1200" dirty="0">
                <a:solidFill>
                  <a:srgbClr val="063852"/>
                </a:solidFill>
              </a:rPr>
              <a:t>Prospective occupiers should check with the Local Authority to establish any transitional relief that may be applicable.</a:t>
            </a:r>
          </a:p>
          <a:p>
            <a:pPr lvl="0">
              <a:defRPr/>
            </a:pPr>
            <a:endParaRPr lang="en-GB" sz="1200" dirty="0">
              <a:solidFill>
                <a:srgbClr val="063852"/>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EA3B5"/>
                </a:solidFill>
                <a:effectLst/>
                <a:uLnTx/>
                <a:uFillTx/>
                <a:latin typeface="Calibri" panose="020F0502020204030204"/>
                <a:ea typeface="+mn-ea"/>
                <a:cs typeface="+mn-cs"/>
              </a:rPr>
              <a:t>Planning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63852"/>
                </a:solidFill>
                <a:effectLst/>
                <a:uLnTx/>
                <a:uFillTx/>
                <a:latin typeface="Calibri" panose="020F0502020204030204"/>
                <a:ea typeface="+mn-ea"/>
                <a:cs typeface="+mn-cs"/>
              </a:rPr>
              <a:t>Within Classes E (previously Class B1) and B8 of the Use Classes Order 1987.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63852"/>
                </a:solidFill>
                <a:effectLst/>
                <a:uLnTx/>
                <a:uFillTx/>
                <a:latin typeface="Calibri" panose="020F0502020204030204"/>
                <a:ea typeface="+mn-ea"/>
                <a:cs typeface="+mn-cs"/>
              </a:rPr>
              <a:t> </a:t>
            </a:r>
            <a:endParaRPr kumimoji="0" lang="en-US" sz="1050" b="0" i="0" u="none" strike="noStrike" kern="1200" cap="none" spc="0" normalizeH="0" baseline="0" noProof="0" dirty="0">
              <a:ln>
                <a:noFill/>
              </a:ln>
              <a:solidFill>
                <a:srgbClr val="063852"/>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EA3B5"/>
                </a:solidFill>
                <a:effectLst/>
                <a:uLnTx/>
                <a:uFillTx/>
                <a:latin typeface="Calibri" panose="020F0502020204030204"/>
                <a:ea typeface="+mn-ea"/>
                <a:cs typeface="+mn-cs"/>
              </a:rPr>
              <a:t>Terms</a:t>
            </a:r>
            <a:endParaRPr kumimoji="0" lang="en-GB" sz="1200" b="1" i="0" u="none" strike="noStrike" kern="1200" cap="none" spc="0" normalizeH="0" baseline="0" noProof="0" dirty="0">
              <a:ln>
                <a:noFill/>
              </a:ln>
              <a:solidFill>
                <a:srgbClr val="6EA3B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63852"/>
                </a:solidFill>
                <a:effectLst/>
                <a:uLnTx/>
                <a:uFillTx/>
                <a:latin typeface="Calibri" panose="020F0502020204030204"/>
                <a:ea typeface="+mn-ea"/>
                <a:cs typeface="+mn-cs"/>
              </a:rPr>
              <a:t>Each property is offered freehold with vacant possession.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63852"/>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EA3B5"/>
                </a:solidFill>
                <a:effectLst/>
                <a:uLnTx/>
                <a:uFillTx/>
                <a:latin typeface="Calibri" panose="020F0502020204030204"/>
                <a:ea typeface="+mn-ea"/>
                <a:cs typeface="+mn-cs"/>
              </a:rPr>
              <a:t>Price</a:t>
            </a:r>
            <a:endParaRPr kumimoji="0" lang="en-GB" sz="1200" b="1" i="0" u="none" strike="noStrike" kern="1200" cap="none" spc="0" normalizeH="0" baseline="0" noProof="0" dirty="0">
              <a:ln>
                <a:noFill/>
              </a:ln>
              <a:solidFill>
                <a:srgbClr val="6EA3B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63852"/>
                </a:solidFill>
                <a:effectLst/>
                <a:uLnTx/>
                <a:uFillTx/>
                <a:latin typeface="Calibri" panose="020F0502020204030204"/>
                <a:ea typeface="+mn-ea"/>
                <a:cs typeface="+mn-cs"/>
              </a:rPr>
              <a:t>Unit C3 - £3</a:t>
            </a:r>
            <a:r>
              <a:rPr lang="en-GB" sz="1200" dirty="0">
                <a:solidFill>
                  <a:srgbClr val="063852"/>
                </a:solidFill>
                <a:latin typeface="Calibri" panose="020F0502020204030204"/>
              </a:rPr>
              <a:t>7</a:t>
            </a:r>
            <a:r>
              <a:rPr kumimoji="0" lang="en-GB" sz="1200" b="0" i="0" u="none" strike="noStrike" kern="1200" cap="none" spc="0" normalizeH="0" baseline="0" noProof="0" dirty="0">
                <a:ln>
                  <a:noFill/>
                </a:ln>
                <a:solidFill>
                  <a:srgbClr val="063852"/>
                </a:solidFill>
                <a:effectLst/>
                <a:uLnTx/>
                <a:uFillTx/>
                <a:latin typeface="Calibri" panose="020F0502020204030204"/>
                <a:ea typeface="+mn-ea"/>
                <a:cs typeface="+mn-cs"/>
              </a:rPr>
              <a:t>5,000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63852"/>
                </a:solidFill>
                <a:effectLst/>
                <a:uLnTx/>
                <a:uFillTx/>
                <a:latin typeface="Calibri" panose="020F0502020204030204"/>
                <a:ea typeface="+mn-ea"/>
                <a:cs typeface="+mn-cs"/>
              </a:rPr>
              <a:t>Unit C4 - £495,000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63852"/>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EA3B5"/>
                </a:solidFill>
                <a:effectLst/>
                <a:uLnTx/>
                <a:uFillTx/>
                <a:latin typeface="Calibri" panose="020F0502020204030204"/>
                <a:ea typeface="+mn-ea"/>
                <a:cs typeface="+mn-cs"/>
              </a:rPr>
              <a:t>VAT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63852"/>
                </a:solidFill>
                <a:effectLst/>
                <a:uLnTx/>
                <a:uFillTx/>
                <a:latin typeface="Calibri" panose="020F0502020204030204"/>
                <a:ea typeface="+mn-ea"/>
                <a:cs typeface="+mn-cs"/>
              </a:rPr>
              <a:t>The properties are elected for VAT.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63852"/>
              </a:solidFill>
              <a:effectLst/>
              <a:uLnTx/>
              <a:uFillTx/>
              <a:latin typeface="Calibri" panose="020F0502020204030204"/>
              <a:ea typeface="+mn-ea"/>
              <a:cs typeface="+mn-cs"/>
            </a:endParaRPr>
          </a:p>
          <a:p>
            <a:pPr lvl="0">
              <a:defRPr/>
            </a:pPr>
            <a:r>
              <a:rPr lang="en-GB" sz="1600" b="1" dirty="0">
                <a:solidFill>
                  <a:srgbClr val="6EA3B5"/>
                </a:solidFill>
              </a:rPr>
              <a:t>Energy Performance Certificate</a:t>
            </a:r>
            <a:endParaRPr lang="en-GB" sz="1200" b="1" dirty="0">
              <a:solidFill>
                <a:srgbClr val="6EA3B5"/>
              </a:solidFill>
            </a:endParaRPr>
          </a:p>
          <a:p>
            <a:pPr lvl="0">
              <a:defRPr/>
            </a:pPr>
            <a:r>
              <a:rPr lang="en-GB" sz="1200" dirty="0">
                <a:solidFill>
                  <a:srgbClr val="063852"/>
                </a:solidFill>
              </a:rPr>
              <a:t>EPCs are being prepared.</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srgbClr val="063852"/>
                </a:solidFill>
                <a:effectLst/>
                <a:uLnTx/>
                <a:uFillTx/>
                <a:latin typeface="Calibri" panose="020F0502020204030204"/>
                <a:ea typeface="+mn-ea"/>
                <a:cs typeface="+mn-cs"/>
              </a:rPr>
            </a:br>
            <a:r>
              <a:rPr kumimoji="0" lang="en-GB" sz="1600" b="1" i="0" u="none" strike="noStrike" kern="1200" cap="none" spc="0" normalizeH="0" baseline="0" noProof="0" dirty="0">
                <a:ln>
                  <a:noFill/>
                </a:ln>
                <a:solidFill>
                  <a:srgbClr val="6EA3B5"/>
                </a:solidFill>
                <a:effectLst/>
                <a:uLnTx/>
                <a:uFillTx/>
                <a:latin typeface="Calibri" panose="020F0502020204030204"/>
                <a:ea typeface="+mn-ea"/>
                <a:cs typeface="+mn-cs"/>
              </a:rPr>
              <a:t>Legal Costs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63852"/>
                </a:solidFill>
                <a:effectLst/>
                <a:uLnTx/>
                <a:uFillTx/>
                <a:latin typeface="Calibri" panose="020F0502020204030204"/>
                <a:ea typeface="+mn-ea"/>
                <a:cs typeface="+mn-cs"/>
              </a:rPr>
              <a:t>Each party to bear their own legal costs incurred in the transaction.</a:t>
            </a:r>
            <a:endParaRPr lang="en-GB" sz="1200" dirty="0">
              <a:solidFill>
                <a:srgbClr val="063852"/>
              </a:solidFill>
            </a:endParaRPr>
          </a:p>
        </p:txBody>
      </p:sp>
    </p:spTree>
    <p:extLst>
      <p:ext uri="{BB962C8B-B14F-4D97-AF65-F5344CB8AC3E}">
        <p14:creationId xmlns:p14="http://schemas.microsoft.com/office/powerpoint/2010/main" val="3932149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6278F-88D7-06A1-7025-1B1B1131306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8E552DA-271E-8C96-94FA-7FEDC1DBBFB6}"/>
              </a:ext>
            </a:extLst>
          </p:cNvPr>
          <p:cNvSpPr/>
          <p:nvPr/>
        </p:nvSpPr>
        <p:spPr>
          <a:xfrm>
            <a:off x="1" y="7020343"/>
            <a:ext cx="10691813" cy="532249"/>
          </a:xfrm>
          <a:prstGeom prst="rect">
            <a:avLst/>
          </a:prstGeom>
          <a:solidFill>
            <a:srgbClr val="063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46"/>
          </a:p>
        </p:txBody>
      </p:sp>
      <p:pic>
        <p:nvPicPr>
          <p:cNvPr id="3" name="Picture 2" descr="Icon&#10;&#10;Description automatically generated">
            <a:extLst>
              <a:ext uri="{FF2B5EF4-FFF2-40B4-BE49-F238E27FC236}">
                <a16:creationId xmlns:a16="http://schemas.microsoft.com/office/drawing/2014/main" id="{BB72BAED-916C-AD70-A88C-BDC681EF38F9}"/>
              </a:ext>
            </a:extLst>
          </p:cNvPr>
          <p:cNvPicPr>
            <a:picLocks noChangeAspect="1"/>
          </p:cNvPicPr>
          <p:nvPr/>
        </p:nvPicPr>
        <p:blipFill>
          <a:blip r:embed="rId3"/>
          <a:stretch>
            <a:fillRect/>
          </a:stretch>
        </p:blipFill>
        <p:spPr>
          <a:xfrm>
            <a:off x="10159566" y="7020343"/>
            <a:ext cx="532248" cy="532248"/>
          </a:xfrm>
          <a:prstGeom prst="rect">
            <a:avLst/>
          </a:prstGeom>
        </p:spPr>
      </p:pic>
      <p:cxnSp>
        <p:nvCxnSpPr>
          <p:cNvPr id="32" name="Straight Connector 31">
            <a:extLst>
              <a:ext uri="{FF2B5EF4-FFF2-40B4-BE49-F238E27FC236}">
                <a16:creationId xmlns:a16="http://schemas.microsoft.com/office/drawing/2014/main" id="{EC07C08D-D703-4BF9-58E4-2EE79EB31AE8}"/>
              </a:ext>
            </a:extLst>
          </p:cNvPr>
          <p:cNvCxnSpPr>
            <a:cxnSpLocks/>
          </p:cNvCxnSpPr>
          <p:nvPr/>
        </p:nvCxnSpPr>
        <p:spPr>
          <a:xfrm>
            <a:off x="539880" y="-456471"/>
            <a:ext cx="9556334" cy="0"/>
          </a:xfrm>
          <a:prstGeom prst="line">
            <a:avLst/>
          </a:prstGeom>
          <a:ln>
            <a:solidFill>
              <a:srgbClr val="EAE2D6"/>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28DD52DC-60E8-A83C-8A42-D084B20C151A}"/>
              </a:ext>
            </a:extLst>
          </p:cNvPr>
          <p:cNvSpPr txBox="1">
            <a:spLocks/>
          </p:cNvSpPr>
          <p:nvPr/>
        </p:nvSpPr>
        <p:spPr>
          <a:xfrm>
            <a:off x="323097" y="1322826"/>
            <a:ext cx="3261892" cy="1586536"/>
          </a:xfrm>
          <a:prstGeom prst="rect">
            <a:avLst/>
          </a:prstGeom>
        </p:spPr>
        <p:txBody>
          <a:bodyPr vert="horz" lIns="129326" tIns="64663" rIns="129326" bIns="64663" rtlCol="0">
            <a:noAutofit/>
          </a:bodyPr>
          <a:lstStyle>
            <a:lvl1pPr marL="0" indent="0" algn="ctr" defTabSz="755934" rtl="0" eaLnBrk="1" latinLnBrk="0" hangingPunct="1">
              <a:lnSpc>
                <a:spcPct val="90000"/>
              </a:lnSpc>
              <a:spcBef>
                <a:spcPts val="827"/>
              </a:spcBef>
              <a:buFont typeface="Arial" panose="020B0604020202020204" pitchFamily="34" charset="0"/>
              <a:buNone/>
              <a:defRPr sz="1984" kern="1200">
                <a:solidFill>
                  <a:schemeClr val="tx1"/>
                </a:solidFill>
                <a:latin typeface="+mn-lt"/>
                <a:ea typeface="+mn-ea"/>
                <a:cs typeface="+mn-cs"/>
              </a:defRPr>
            </a:lvl1pPr>
            <a:lvl2pPr marL="377967" indent="0" algn="ctr"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2pPr>
            <a:lvl3pPr marL="755934" indent="0" algn="ctr"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3pPr>
            <a:lvl4pPr marL="1133902"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4pPr>
            <a:lvl5pPr marL="1511869"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5pPr>
            <a:lvl6pPr marL="1889836"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6pPr>
            <a:lvl7pPr marL="2267803"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7pPr>
            <a:lvl8pPr marL="2645771"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8pPr>
            <a:lvl9pPr marL="3023738"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9pPr>
          </a:lstStyle>
          <a:p>
            <a:pPr algn="l">
              <a:lnSpc>
                <a:spcPct val="100000"/>
              </a:lnSpc>
            </a:pPr>
            <a:r>
              <a:rPr lang="en-GB" sz="1980" b="1" dirty="0">
                <a:solidFill>
                  <a:srgbClr val="6FB98F"/>
                </a:solidFill>
                <a:latin typeface="Calibri" panose="020F0502020204030204" pitchFamily="34" charset="0"/>
                <a:cs typeface="Calibri" panose="020F0502020204030204" pitchFamily="34" charset="0"/>
              </a:rPr>
              <a:t> </a:t>
            </a:r>
          </a:p>
        </p:txBody>
      </p:sp>
      <p:sp>
        <p:nvSpPr>
          <p:cNvPr id="4" name="Round Diagonal Corner of Rectangle 3">
            <a:extLst>
              <a:ext uri="{FF2B5EF4-FFF2-40B4-BE49-F238E27FC236}">
                <a16:creationId xmlns:a16="http://schemas.microsoft.com/office/drawing/2014/main" id="{E0F8E10A-50FA-FFFB-3A63-CEB25744CCC2}"/>
              </a:ext>
            </a:extLst>
          </p:cNvPr>
          <p:cNvSpPr/>
          <p:nvPr/>
        </p:nvSpPr>
        <p:spPr>
          <a:xfrm>
            <a:off x="0" y="-14469"/>
            <a:ext cx="10691812" cy="133980"/>
          </a:xfrm>
          <a:prstGeom prst="round2DiagRect">
            <a:avLst/>
          </a:prstGeom>
          <a:solidFill>
            <a:srgbClr val="6FB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Diagonal Corner of Rectangle 5">
            <a:extLst>
              <a:ext uri="{FF2B5EF4-FFF2-40B4-BE49-F238E27FC236}">
                <a16:creationId xmlns:a16="http://schemas.microsoft.com/office/drawing/2014/main" id="{BCC04407-078B-EA5D-3E1E-F7CE54C18438}"/>
              </a:ext>
            </a:extLst>
          </p:cNvPr>
          <p:cNvSpPr/>
          <p:nvPr/>
        </p:nvSpPr>
        <p:spPr>
          <a:xfrm>
            <a:off x="0" y="6988345"/>
            <a:ext cx="10691812" cy="63993"/>
          </a:xfrm>
          <a:prstGeom prst="round2DiagRect">
            <a:avLst/>
          </a:prstGeom>
          <a:solidFill>
            <a:srgbClr val="6FB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D47B6F83-52F3-7F05-826A-611633FF6178}"/>
              </a:ext>
            </a:extLst>
          </p:cNvPr>
          <p:cNvPicPr>
            <a:picLocks noChangeAspect="1"/>
          </p:cNvPicPr>
          <p:nvPr/>
        </p:nvPicPr>
        <p:blipFill>
          <a:blip r:embed="rId3"/>
          <a:stretch>
            <a:fillRect/>
          </a:stretch>
        </p:blipFill>
        <p:spPr>
          <a:xfrm>
            <a:off x="428377" y="415700"/>
            <a:ext cx="532248" cy="532248"/>
          </a:xfrm>
          <a:prstGeom prst="rect">
            <a:avLst/>
          </a:prstGeom>
        </p:spPr>
      </p:pic>
      <p:sp>
        <p:nvSpPr>
          <p:cNvPr id="12" name="Subtitle 2">
            <a:extLst>
              <a:ext uri="{FF2B5EF4-FFF2-40B4-BE49-F238E27FC236}">
                <a16:creationId xmlns:a16="http://schemas.microsoft.com/office/drawing/2014/main" id="{BB37577A-838E-2429-75A4-81DB4EA93538}"/>
              </a:ext>
            </a:extLst>
          </p:cNvPr>
          <p:cNvSpPr txBox="1">
            <a:spLocks/>
          </p:cNvSpPr>
          <p:nvPr/>
        </p:nvSpPr>
        <p:spPr>
          <a:xfrm>
            <a:off x="1055914" y="333600"/>
            <a:ext cx="8632615" cy="532247"/>
          </a:xfrm>
          <a:prstGeom prst="rect">
            <a:avLst/>
          </a:prstGeom>
        </p:spPr>
        <p:txBody>
          <a:bodyPr vert="horz" lIns="129326" tIns="64663" rIns="129326" bIns="64663" rtlCol="0">
            <a:noAutofit/>
          </a:bodyPr>
          <a:lstStyle>
            <a:lvl1pPr marL="0" indent="0" algn="ctr" defTabSz="755934" rtl="0" eaLnBrk="1" latinLnBrk="0" hangingPunct="1">
              <a:lnSpc>
                <a:spcPct val="90000"/>
              </a:lnSpc>
              <a:spcBef>
                <a:spcPts val="827"/>
              </a:spcBef>
              <a:buFont typeface="Arial" panose="020B0604020202020204" pitchFamily="34" charset="0"/>
              <a:buNone/>
              <a:defRPr sz="1984" kern="1200">
                <a:solidFill>
                  <a:schemeClr val="tx1"/>
                </a:solidFill>
                <a:latin typeface="+mn-lt"/>
                <a:ea typeface="+mn-ea"/>
                <a:cs typeface="+mn-cs"/>
              </a:defRPr>
            </a:lvl1pPr>
            <a:lvl2pPr marL="377967" indent="0" algn="ctr"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2pPr>
            <a:lvl3pPr marL="755934" indent="0" algn="ctr"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3pPr>
            <a:lvl4pPr marL="1133902"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4pPr>
            <a:lvl5pPr marL="1511869"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5pPr>
            <a:lvl6pPr marL="1889836"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6pPr>
            <a:lvl7pPr marL="2267803"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7pPr>
            <a:lvl8pPr marL="2645771"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8pPr>
            <a:lvl9pPr marL="3023738"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9pPr>
          </a:lstStyle>
          <a:p>
            <a:pPr algn="l">
              <a:lnSpc>
                <a:spcPct val="100000"/>
              </a:lnSpc>
            </a:pPr>
            <a:r>
              <a:rPr lang="en-GB" sz="3600" b="1" dirty="0">
                <a:solidFill>
                  <a:srgbClr val="6EA3B5"/>
                </a:solidFill>
                <a:latin typeface="Calibri" panose="020F0502020204030204" pitchFamily="34" charset="0"/>
                <a:cs typeface="Calibri" panose="020F0502020204030204" pitchFamily="34" charset="0"/>
              </a:rPr>
              <a:t>Units C3 &amp; C4 Staverton Technology Park</a:t>
            </a:r>
          </a:p>
        </p:txBody>
      </p:sp>
      <p:pic>
        <p:nvPicPr>
          <p:cNvPr id="8" name="Picture 7">
            <a:extLst>
              <a:ext uri="{FF2B5EF4-FFF2-40B4-BE49-F238E27FC236}">
                <a16:creationId xmlns:a16="http://schemas.microsoft.com/office/drawing/2014/main" id="{305AA6C3-97D8-96DB-F9CD-525B5D993E37}"/>
              </a:ext>
            </a:extLst>
          </p:cNvPr>
          <p:cNvPicPr>
            <a:picLocks noChangeAspect="1"/>
          </p:cNvPicPr>
          <p:nvPr/>
        </p:nvPicPr>
        <p:blipFill>
          <a:blip r:embed="rId4"/>
          <a:srcRect/>
          <a:stretch/>
        </p:blipFill>
        <p:spPr>
          <a:xfrm>
            <a:off x="575940" y="1322826"/>
            <a:ext cx="3008214" cy="2256161"/>
          </a:xfrm>
          <a:prstGeom prst="rect">
            <a:avLst/>
          </a:prstGeom>
        </p:spPr>
      </p:pic>
      <p:pic>
        <p:nvPicPr>
          <p:cNvPr id="14" name="Picture 13">
            <a:extLst>
              <a:ext uri="{FF2B5EF4-FFF2-40B4-BE49-F238E27FC236}">
                <a16:creationId xmlns:a16="http://schemas.microsoft.com/office/drawing/2014/main" id="{E8F23090-B19F-E8E9-2A35-6F9EAE484E02}"/>
              </a:ext>
            </a:extLst>
          </p:cNvPr>
          <p:cNvPicPr>
            <a:picLocks noChangeAspect="1"/>
          </p:cNvPicPr>
          <p:nvPr/>
        </p:nvPicPr>
        <p:blipFill>
          <a:blip r:embed="rId5"/>
          <a:srcRect/>
          <a:stretch/>
        </p:blipFill>
        <p:spPr>
          <a:xfrm>
            <a:off x="3957997" y="1322826"/>
            <a:ext cx="3008214" cy="2256161"/>
          </a:xfrm>
          <a:prstGeom prst="rect">
            <a:avLst/>
          </a:prstGeom>
        </p:spPr>
      </p:pic>
      <p:pic>
        <p:nvPicPr>
          <p:cNvPr id="16" name="Picture 15">
            <a:extLst>
              <a:ext uri="{FF2B5EF4-FFF2-40B4-BE49-F238E27FC236}">
                <a16:creationId xmlns:a16="http://schemas.microsoft.com/office/drawing/2014/main" id="{8F5EAE7A-82CA-D842-2DCC-1824695A9907}"/>
              </a:ext>
            </a:extLst>
          </p:cNvPr>
          <p:cNvPicPr>
            <a:picLocks noChangeAspect="1"/>
          </p:cNvPicPr>
          <p:nvPr/>
        </p:nvPicPr>
        <p:blipFill>
          <a:blip r:embed="rId6"/>
          <a:srcRect/>
          <a:stretch/>
        </p:blipFill>
        <p:spPr>
          <a:xfrm>
            <a:off x="7339220" y="1317210"/>
            <a:ext cx="2960958" cy="2220719"/>
          </a:xfrm>
          <a:prstGeom prst="rect">
            <a:avLst/>
          </a:prstGeom>
        </p:spPr>
      </p:pic>
      <p:pic>
        <p:nvPicPr>
          <p:cNvPr id="18" name="Picture 17">
            <a:extLst>
              <a:ext uri="{FF2B5EF4-FFF2-40B4-BE49-F238E27FC236}">
                <a16:creationId xmlns:a16="http://schemas.microsoft.com/office/drawing/2014/main" id="{5696DF5F-7AB6-93F5-B408-C1166064A969}"/>
              </a:ext>
            </a:extLst>
          </p:cNvPr>
          <p:cNvPicPr>
            <a:picLocks noChangeAspect="1"/>
          </p:cNvPicPr>
          <p:nvPr/>
        </p:nvPicPr>
        <p:blipFill>
          <a:blip r:embed="rId7"/>
          <a:srcRect/>
          <a:stretch/>
        </p:blipFill>
        <p:spPr>
          <a:xfrm>
            <a:off x="428377" y="4100249"/>
            <a:ext cx="3155777" cy="2366832"/>
          </a:xfrm>
          <a:prstGeom prst="rect">
            <a:avLst/>
          </a:prstGeom>
        </p:spPr>
      </p:pic>
      <p:pic>
        <p:nvPicPr>
          <p:cNvPr id="20" name="Picture 19">
            <a:extLst>
              <a:ext uri="{FF2B5EF4-FFF2-40B4-BE49-F238E27FC236}">
                <a16:creationId xmlns:a16="http://schemas.microsoft.com/office/drawing/2014/main" id="{CE463B21-020D-D461-1936-55C97D83A7E9}"/>
              </a:ext>
            </a:extLst>
          </p:cNvPr>
          <p:cNvPicPr>
            <a:picLocks noChangeAspect="1"/>
          </p:cNvPicPr>
          <p:nvPr/>
        </p:nvPicPr>
        <p:blipFill>
          <a:blip r:embed="rId8"/>
          <a:srcRect/>
          <a:stretch/>
        </p:blipFill>
        <p:spPr>
          <a:xfrm>
            <a:off x="3884215" y="4100248"/>
            <a:ext cx="3155777" cy="2366832"/>
          </a:xfrm>
          <a:prstGeom prst="rect">
            <a:avLst/>
          </a:prstGeom>
        </p:spPr>
      </p:pic>
      <p:pic>
        <p:nvPicPr>
          <p:cNvPr id="22" name="Picture 21">
            <a:extLst>
              <a:ext uri="{FF2B5EF4-FFF2-40B4-BE49-F238E27FC236}">
                <a16:creationId xmlns:a16="http://schemas.microsoft.com/office/drawing/2014/main" id="{77D8CF6D-9DE7-EE88-18F1-61BBEAC4967C}"/>
              </a:ext>
            </a:extLst>
          </p:cNvPr>
          <p:cNvPicPr>
            <a:picLocks noChangeAspect="1"/>
          </p:cNvPicPr>
          <p:nvPr/>
        </p:nvPicPr>
        <p:blipFill>
          <a:blip r:embed="rId9"/>
          <a:srcRect/>
          <a:stretch/>
        </p:blipFill>
        <p:spPr>
          <a:xfrm>
            <a:off x="7269913" y="4100248"/>
            <a:ext cx="3155777" cy="2366832"/>
          </a:xfrm>
          <a:prstGeom prst="rect">
            <a:avLst/>
          </a:prstGeom>
        </p:spPr>
      </p:pic>
      <p:sp>
        <p:nvSpPr>
          <p:cNvPr id="24" name="TextBox 23">
            <a:extLst>
              <a:ext uri="{FF2B5EF4-FFF2-40B4-BE49-F238E27FC236}">
                <a16:creationId xmlns:a16="http://schemas.microsoft.com/office/drawing/2014/main" id="{D7EF5831-3553-8CD4-AC4D-F0B0B2E14C53}"/>
              </a:ext>
            </a:extLst>
          </p:cNvPr>
          <p:cNvSpPr txBox="1"/>
          <p:nvPr/>
        </p:nvSpPr>
        <p:spPr>
          <a:xfrm>
            <a:off x="1446332" y="3648295"/>
            <a:ext cx="1697560" cy="276999"/>
          </a:xfrm>
          <a:prstGeom prst="rect">
            <a:avLst/>
          </a:prstGeom>
          <a:noFill/>
        </p:spPr>
        <p:txBody>
          <a:bodyPr wrap="square" rtlCol="0">
            <a:spAutoFit/>
          </a:bodyPr>
          <a:lstStyle/>
          <a:p>
            <a:r>
              <a:rPr lang="en-GB" sz="1200" b="1" dirty="0"/>
              <a:t>Unit C3</a:t>
            </a:r>
          </a:p>
        </p:txBody>
      </p:sp>
      <p:sp>
        <p:nvSpPr>
          <p:cNvPr id="25" name="TextBox 24">
            <a:extLst>
              <a:ext uri="{FF2B5EF4-FFF2-40B4-BE49-F238E27FC236}">
                <a16:creationId xmlns:a16="http://schemas.microsoft.com/office/drawing/2014/main" id="{C6AD5B90-9402-6801-752B-FF32BE310AE3}"/>
              </a:ext>
            </a:extLst>
          </p:cNvPr>
          <p:cNvSpPr txBox="1"/>
          <p:nvPr/>
        </p:nvSpPr>
        <p:spPr>
          <a:xfrm>
            <a:off x="4824817" y="3622513"/>
            <a:ext cx="1697560" cy="276999"/>
          </a:xfrm>
          <a:prstGeom prst="rect">
            <a:avLst/>
          </a:prstGeom>
          <a:noFill/>
        </p:spPr>
        <p:txBody>
          <a:bodyPr wrap="square" rtlCol="0">
            <a:spAutoFit/>
          </a:bodyPr>
          <a:lstStyle/>
          <a:p>
            <a:r>
              <a:rPr lang="en-GB" sz="1200" b="1" dirty="0"/>
              <a:t>Unit C3</a:t>
            </a:r>
          </a:p>
        </p:txBody>
      </p:sp>
      <p:sp>
        <p:nvSpPr>
          <p:cNvPr id="28" name="TextBox 27">
            <a:extLst>
              <a:ext uri="{FF2B5EF4-FFF2-40B4-BE49-F238E27FC236}">
                <a16:creationId xmlns:a16="http://schemas.microsoft.com/office/drawing/2014/main" id="{CB1BFB1B-9D36-CD9E-D6F4-1DB5DA894608}"/>
              </a:ext>
            </a:extLst>
          </p:cNvPr>
          <p:cNvSpPr txBox="1"/>
          <p:nvPr/>
        </p:nvSpPr>
        <p:spPr>
          <a:xfrm>
            <a:off x="8462006" y="3610939"/>
            <a:ext cx="1697560" cy="276999"/>
          </a:xfrm>
          <a:prstGeom prst="rect">
            <a:avLst/>
          </a:prstGeom>
          <a:noFill/>
        </p:spPr>
        <p:txBody>
          <a:bodyPr wrap="square" rtlCol="0">
            <a:spAutoFit/>
          </a:bodyPr>
          <a:lstStyle/>
          <a:p>
            <a:r>
              <a:rPr lang="en-GB" sz="1200" b="1" dirty="0"/>
              <a:t>Unit C3</a:t>
            </a:r>
          </a:p>
        </p:txBody>
      </p:sp>
      <p:sp>
        <p:nvSpPr>
          <p:cNvPr id="30" name="TextBox 29">
            <a:extLst>
              <a:ext uri="{FF2B5EF4-FFF2-40B4-BE49-F238E27FC236}">
                <a16:creationId xmlns:a16="http://schemas.microsoft.com/office/drawing/2014/main" id="{A6DF47B2-BADD-A2C6-AE22-075E936AC32F}"/>
              </a:ext>
            </a:extLst>
          </p:cNvPr>
          <p:cNvSpPr txBox="1"/>
          <p:nvPr/>
        </p:nvSpPr>
        <p:spPr>
          <a:xfrm>
            <a:off x="1538799" y="6498379"/>
            <a:ext cx="1605093" cy="276999"/>
          </a:xfrm>
          <a:prstGeom prst="rect">
            <a:avLst/>
          </a:prstGeom>
          <a:noFill/>
        </p:spPr>
        <p:txBody>
          <a:bodyPr wrap="square" rtlCol="0">
            <a:spAutoFit/>
          </a:bodyPr>
          <a:lstStyle/>
          <a:p>
            <a:r>
              <a:rPr lang="en-GB" sz="1200" b="1" dirty="0"/>
              <a:t>Unit C4</a:t>
            </a:r>
          </a:p>
        </p:txBody>
      </p:sp>
      <p:sp>
        <p:nvSpPr>
          <p:cNvPr id="31" name="TextBox 30">
            <a:extLst>
              <a:ext uri="{FF2B5EF4-FFF2-40B4-BE49-F238E27FC236}">
                <a16:creationId xmlns:a16="http://schemas.microsoft.com/office/drawing/2014/main" id="{F79A7F2F-F0AB-BF2E-6604-572B14A1E31D}"/>
              </a:ext>
            </a:extLst>
          </p:cNvPr>
          <p:cNvSpPr txBox="1"/>
          <p:nvPr/>
        </p:nvSpPr>
        <p:spPr>
          <a:xfrm>
            <a:off x="5117630" y="6503555"/>
            <a:ext cx="1605093" cy="276999"/>
          </a:xfrm>
          <a:prstGeom prst="rect">
            <a:avLst/>
          </a:prstGeom>
          <a:noFill/>
        </p:spPr>
        <p:txBody>
          <a:bodyPr wrap="square" rtlCol="0">
            <a:spAutoFit/>
          </a:bodyPr>
          <a:lstStyle/>
          <a:p>
            <a:r>
              <a:rPr lang="en-GB" sz="1200" b="1" dirty="0"/>
              <a:t>Unit C4</a:t>
            </a:r>
          </a:p>
        </p:txBody>
      </p:sp>
      <p:sp>
        <p:nvSpPr>
          <p:cNvPr id="35" name="TextBox 34">
            <a:extLst>
              <a:ext uri="{FF2B5EF4-FFF2-40B4-BE49-F238E27FC236}">
                <a16:creationId xmlns:a16="http://schemas.microsoft.com/office/drawing/2014/main" id="{407D5FA2-B51C-B4D3-BBD0-85E93054A814}"/>
              </a:ext>
            </a:extLst>
          </p:cNvPr>
          <p:cNvSpPr txBox="1"/>
          <p:nvPr/>
        </p:nvSpPr>
        <p:spPr>
          <a:xfrm>
            <a:off x="8506294" y="6512372"/>
            <a:ext cx="1605093" cy="276999"/>
          </a:xfrm>
          <a:prstGeom prst="rect">
            <a:avLst/>
          </a:prstGeom>
          <a:noFill/>
        </p:spPr>
        <p:txBody>
          <a:bodyPr wrap="square" rtlCol="0">
            <a:spAutoFit/>
          </a:bodyPr>
          <a:lstStyle/>
          <a:p>
            <a:r>
              <a:rPr lang="en-GB" sz="1200" b="1" dirty="0"/>
              <a:t>Unit C4</a:t>
            </a:r>
          </a:p>
        </p:txBody>
      </p:sp>
    </p:spTree>
    <p:extLst>
      <p:ext uri="{BB962C8B-B14F-4D97-AF65-F5344CB8AC3E}">
        <p14:creationId xmlns:p14="http://schemas.microsoft.com/office/powerpoint/2010/main" val="3100739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EF05F3-3EB2-1F32-AB61-EC425BF444F8}"/>
              </a:ext>
            </a:extLst>
          </p:cNvPr>
          <p:cNvPicPr>
            <a:picLocks noChangeAspect="1"/>
          </p:cNvPicPr>
          <p:nvPr/>
        </p:nvPicPr>
        <p:blipFill rotWithShape="1">
          <a:blip r:embed="rId3"/>
          <a:srcRect l="3845" t="1" r="36762" b="67968"/>
          <a:stretch/>
        </p:blipFill>
        <p:spPr>
          <a:xfrm>
            <a:off x="205513" y="6214974"/>
            <a:ext cx="6350283" cy="1143402"/>
          </a:xfrm>
          <a:prstGeom prst="rect">
            <a:avLst/>
          </a:prstGeom>
        </p:spPr>
      </p:pic>
      <p:sp>
        <p:nvSpPr>
          <p:cNvPr id="11" name="Subtitle 2">
            <a:extLst>
              <a:ext uri="{FF2B5EF4-FFF2-40B4-BE49-F238E27FC236}">
                <a16:creationId xmlns:a16="http://schemas.microsoft.com/office/drawing/2014/main" id="{6337F2B8-CAA8-B12C-E823-97C33F5BCE9B}"/>
              </a:ext>
            </a:extLst>
          </p:cNvPr>
          <p:cNvSpPr txBox="1">
            <a:spLocks/>
          </p:cNvSpPr>
          <p:nvPr/>
        </p:nvSpPr>
        <p:spPr>
          <a:xfrm>
            <a:off x="326571" y="1152824"/>
            <a:ext cx="6761308" cy="383096"/>
          </a:xfrm>
          <a:prstGeom prst="rect">
            <a:avLst/>
          </a:prstGeom>
        </p:spPr>
        <p:txBody>
          <a:bodyPr vert="horz" lIns="129326" tIns="64663" rIns="129326" bIns="64663" rtlCol="0">
            <a:noAutofit/>
          </a:bodyPr>
          <a:lstStyle>
            <a:lvl1pPr marL="0" indent="0" algn="ctr" defTabSz="755934" rtl="0" eaLnBrk="1" latinLnBrk="0" hangingPunct="1">
              <a:lnSpc>
                <a:spcPct val="90000"/>
              </a:lnSpc>
              <a:spcBef>
                <a:spcPts val="827"/>
              </a:spcBef>
              <a:buFont typeface="Arial" panose="020B0604020202020204" pitchFamily="34" charset="0"/>
              <a:buNone/>
              <a:defRPr sz="1984" kern="1200">
                <a:solidFill>
                  <a:schemeClr val="tx1"/>
                </a:solidFill>
                <a:latin typeface="+mn-lt"/>
                <a:ea typeface="+mn-ea"/>
                <a:cs typeface="+mn-cs"/>
              </a:defRPr>
            </a:lvl1pPr>
            <a:lvl2pPr marL="377967" indent="0" algn="ctr"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2pPr>
            <a:lvl3pPr marL="755934" indent="0" algn="ctr"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3pPr>
            <a:lvl4pPr marL="1133902"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4pPr>
            <a:lvl5pPr marL="1511869"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5pPr>
            <a:lvl6pPr marL="1889836"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6pPr>
            <a:lvl7pPr marL="2267803"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7pPr>
            <a:lvl8pPr marL="2645771"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8pPr>
            <a:lvl9pPr marL="3023738"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9pPr>
          </a:lstStyle>
          <a:p>
            <a:pPr algn="l"/>
            <a:r>
              <a:rPr lang="en-GB" sz="1800" dirty="0">
                <a:solidFill>
                  <a:srgbClr val="063852"/>
                </a:solidFill>
                <a:effectLst/>
                <a:latin typeface="Calibri" panose="020F0502020204030204" pitchFamily="34" charset="0"/>
                <a:cs typeface="Calibri" panose="020F0502020204030204" pitchFamily="34" charset="0"/>
              </a:rPr>
              <a:t>For further information or to reques</a:t>
            </a:r>
            <a:r>
              <a:rPr lang="en-GB" sz="1800" dirty="0">
                <a:solidFill>
                  <a:srgbClr val="063852"/>
                </a:solidFill>
                <a:latin typeface="Calibri" panose="020F0502020204030204" pitchFamily="34" charset="0"/>
                <a:cs typeface="Calibri" panose="020F0502020204030204" pitchFamily="34" charset="0"/>
              </a:rPr>
              <a:t>t a viewing</a:t>
            </a:r>
            <a:r>
              <a:rPr lang="en-GB" sz="1800" dirty="0">
                <a:solidFill>
                  <a:srgbClr val="063852"/>
                </a:solidFill>
                <a:effectLst/>
                <a:latin typeface="Calibri" panose="020F0502020204030204" pitchFamily="34" charset="0"/>
                <a:cs typeface="Calibri" panose="020F0502020204030204" pitchFamily="34" charset="0"/>
              </a:rPr>
              <a:t>, please get in touch</a:t>
            </a:r>
            <a:endParaRPr lang="en-GB" sz="1600" dirty="0">
              <a:solidFill>
                <a:srgbClr val="063852"/>
              </a:solidFill>
              <a:effectLst/>
              <a:latin typeface="Calibri" panose="020F0502020204030204" pitchFamily="34" charset="0"/>
              <a:cs typeface="Calibri" panose="020F0502020204030204" pitchFamily="34" charset="0"/>
            </a:endParaRPr>
          </a:p>
        </p:txBody>
      </p:sp>
      <p:sp>
        <p:nvSpPr>
          <p:cNvPr id="19" name="Subtitle 2">
            <a:extLst>
              <a:ext uri="{FF2B5EF4-FFF2-40B4-BE49-F238E27FC236}">
                <a16:creationId xmlns:a16="http://schemas.microsoft.com/office/drawing/2014/main" id="{DF9F0747-EA07-3965-66CE-59B4D7ABFB8E}"/>
              </a:ext>
            </a:extLst>
          </p:cNvPr>
          <p:cNvSpPr txBox="1">
            <a:spLocks/>
          </p:cNvSpPr>
          <p:nvPr/>
        </p:nvSpPr>
        <p:spPr>
          <a:xfrm>
            <a:off x="2226361" y="2500952"/>
            <a:ext cx="3753777" cy="351211"/>
          </a:xfrm>
          <a:prstGeom prst="rect">
            <a:avLst/>
          </a:prstGeom>
        </p:spPr>
        <p:txBody>
          <a:bodyPr vert="horz" lIns="129326" tIns="64663" rIns="129326" bIns="64663" rtlCol="0">
            <a:noAutofit/>
          </a:bodyPr>
          <a:lstStyle>
            <a:lvl1pPr marL="0" indent="0" algn="ctr" defTabSz="755934" rtl="0" eaLnBrk="1" latinLnBrk="0" hangingPunct="1">
              <a:lnSpc>
                <a:spcPct val="90000"/>
              </a:lnSpc>
              <a:spcBef>
                <a:spcPts val="827"/>
              </a:spcBef>
              <a:buFont typeface="Arial" panose="020B0604020202020204" pitchFamily="34" charset="0"/>
              <a:buNone/>
              <a:defRPr sz="1984" kern="1200">
                <a:solidFill>
                  <a:schemeClr val="tx1"/>
                </a:solidFill>
                <a:latin typeface="+mn-lt"/>
                <a:ea typeface="+mn-ea"/>
                <a:cs typeface="+mn-cs"/>
              </a:defRPr>
            </a:lvl1pPr>
            <a:lvl2pPr marL="377967" indent="0" algn="ctr"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2pPr>
            <a:lvl3pPr marL="755934" indent="0" algn="ctr"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3pPr>
            <a:lvl4pPr marL="1133902"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4pPr>
            <a:lvl5pPr marL="1511869"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5pPr>
            <a:lvl6pPr marL="1889836"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6pPr>
            <a:lvl7pPr marL="2267803"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7pPr>
            <a:lvl8pPr marL="2645771"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8pPr>
            <a:lvl9pPr marL="3023738"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9pPr>
          </a:lstStyle>
          <a:p>
            <a:pPr algn="l"/>
            <a:r>
              <a:rPr lang="en-GB" sz="2000" b="1" dirty="0">
                <a:solidFill>
                  <a:srgbClr val="063852"/>
                </a:solidFill>
                <a:effectLst/>
                <a:latin typeface="Calibri" panose="020F0502020204030204" pitchFamily="34" charset="0"/>
                <a:cs typeface="Calibri" panose="020F0502020204030204" pitchFamily="34" charset="0"/>
              </a:rPr>
              <a:t>Simon </a:t>
            </a:r>
            <a:r>
              <a:rPr lang="en-GB" sz="2000" b="1" dirty="0" err="1">
                <a:solidFill>
                  <a:srgbClr val="063852"/>
                </a:solidFill>
                <a:effectLst/>
                <a:latin typeface="Calibri" panose="020F0502020204030204" pitchFamily="34" charset="0"/>
                <a:cs typeface="Calibri" panose="020F0502020204030204" pitchFamily="34" charset="0"/>
              </a:rPr>
              <a:t>McKeag</a:t>
            </a:r>
            <a:r>
              <a:rPr lang="en-GB" sz="2000" b="1" dirty="0">
                <a:solidFill>
                  <a:srgbClr val="063852"/>
                </a:solidFill>
                <a:latin typeface="Calibri" panose="020F0502020204030204" pitchFamily="34" charset="0"/>
                <a:cs typeface="Calibri" panose="020F0502020204030204" pitchFamily="34" charset="0"/>
              </a:rPr>
              <a:t> </a:t>
            </a:r>
            <a:r>
              <a:rPr lang="en-GB" sz="2000" dirty="0">
                <a:solidFill>
                  <a:srgbClr val="063852"/>
                </a:solidFill>
                <a:effectLst/>
                <a:latin typeface="Calibri" panose="020F0502020204030204" pitchFamily="34" charset="0"/>
                <a:cs typeface="Calibri" panose="020F0502020204030204" pitchFamily="34" charset="0"/>
              </a:rPr>
              <a:t>BSc (Hons) MRICS</a:t>
            </a:r>
          </a:p>
          <a:p>
            <a:pPr algn="l"/>
            <a:endParaRPr lang="en-GB" sz="1800" dirty="0">
              <a:solidFill>
                <a:srgbClr val="063852"/>
              </a:solidFill>
              <a:effectLst/>
              <a:latin typeface="Calibri" panose="020F0502020204030204" pitchFamily="34" charset="0"/>
              <a:cs typeface="Calibri" panose="020F0502020204030204" pitchFamily="34" charset="0"/>
            </a:endParaRPr>
          </a:p>
        </p:txBody>
      </p:sp>
      <p:sp>
        <p:nvSpPr>
          <p:cNvPr id="21" name="Round Diagonal Corner of Rectangle 20">
            <a:extLst>
              <a:ext uri="{FF2B5EF4-FFF2-40B4-BE49-F238E27FC236}">
                <a16:creationId xmlns:a16="http://schemas.microsoft.com/office/drawing/2014/main" id="{8A648116-337A-8460-B863-03679AA490DC}"/>
              </a:ext>
            </a:extLst>
          </p:cNvPr>
          <p:cNvSpPr/>
          <p:nvPr/>
        </p:nvSpPr>
        <p:spPr>
          <a:xfrm>
            <a:off x="0" y="-14469"/>
            <a:ext cx="10691812" cy="133980"/>
          </a:xfrm>
          <a:prstGeom prst="round2DiagRect">
            <a:avLst/>
          </a:prstGeom>
          <a:solidFill>
            <a:srgbClr val="6FB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Icon&#10;&#10;Description automatically generated">
            <a:extLst>
              <a:ext uri="{FF2B5EF4-FFF2-40B4-BE49-F238E27FC236}">
                <a16:creationId xmlns:a16="http://schemas.microsoft.com/office/drawing/2014/main" id="{0FA66F6D-A09A-A017-EAAE-B5FE2A8308D9}"/>
              </a:ext>
            </a:extLst>
          </p:cNvPr>
          <p:cNvPicPr>
            <a:picLocks noChangeAspect="1"/>
          </p:cNvPicPr>
          <p:nvPr/>
        </p:nvPicPr>
        <p:blipFill>
          <a:blip r:embed="rId4"/>
          <a:stretch>
            <a:fillRect/>
          </a:stretch>
        </p:blipFill>
        <p:spPr>
          <a:xfrm>
            <a:off x="428377" y="415700"/>
            <a:ext cx="532248" cy="532248"/>
          </a:xfrm>
          <a:prstGeom prst="rect">
            <a:avLst/>
          </a:prstGeom>
        </p:spPr>
      </p:pic>
      <p:sp>
        <p:nvSpPr>
          <p:cNvPr id="23" name="Subtitle 2">
            <a:extLst>
              <a:ext uri="{FF2B5EF4-FFF2-40B4-BE49-F238E27FC236}">
                <a16:creationId xmlns:a16="http://schemas.microsoft.com/office/drawing/2014/main" id="{9C9A5DEA-8293-B202-42EE-173CCED498E5}"/>
              </a:ext>
            </a:extLst>
          </p:cNvPr>
          <p:cNvSpPr txBox="1">
            <a:spLocks/>
          </p:cNvSpPr>
          <p:nvPr/>
        </p:nvSpPr>
        <p:spPr>
          <a:xfrm>
            <a:off x="1055915" y="333600"/>
            <a:ext cx="6761308" cy="532247"/>
          </a:xfrm>
          <a:prstGeom prst="rect">
            <a:avLst/>
          </a:prstGeom>
        </p:spPr>
        <p:txBody>
          <a:bodyPr vert="horz" lIns="129326" tIns="64663" rIns="129326" bIns="64663" rtlCol="0">
            <a:noAutofit/>
          </a:bodyPr>
          <a:lstStyle>
            <a:lvl1pPr marL="0" indent="0" algn="ctr" defTabSz="755934" rtl="0" eaLnBrk="1" latinLnBrk="0" hangingPunct="1">
              <a:lnSpc>
                <a:spcPct val="90000"/>
              </a:lnSpc>
              <a:spcBef>
                <a:spcPts val="827"/>
              </a:spcBef>
              <a:buFont typeface="Arial" panose="020B0604020202020204" pitchFamily="34" charset="0"/>
              <a:buNone/>
              <a:defRPr sz="1984" kern="1200">
                <a:solidFill>
                  <a:schemeClr val="tx1"/>
                </a:solidFill>
                <a:latin typeface="+mn-lt"/>
                <a:ea typeface="+mn-ea"/>
                <a:cs typeface="+mn-cs"/>
              </a:defRPr>
            </a:lvl1pPr>
            <a:lvl2pPr marL="377967" indent="0" algn="ctr"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2pPr>
            <a:lvl3pPr marL="755934" indent="0" algn="ctr"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3pPr>
            <a:lvl4pPr marL="1133902"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4pPr>
            <a:lvl5pPr marL="1511869"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5pPr>
            <a:lvl6pPr marL="1889836"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6pPr>
            <a:lvl7pPr marL="2267803"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7pPr>
            <a:lvl8pPr marL="2645771"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8pPr>
            <a:lvl9pPr marL="3023738"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9pPr>
          </a:lstStyle>
          <a:p>
            <a:pPr algn="l">
              <a:lnSpc>
                <a:spcPct val="100000"/>
              </a:lnSpc>
            </a:pPr>
            <a:r>
              <a:rPr lang="en-GB" sz="3600" b="1" dirty="0">
                <a:solidFill>
                  <a:srgbClr val="6EA3B5"/>
                </a:solidFill>
                <a:latin typeface="Calibri" panose="020F0502020204030204" pitchFamily="34" charset="0"/>
                <a:cs typeface="Calibri" panose="020F0502020204030204" pitchFamily="34" charset="0"/>
              </a:rPr>
              <a:t>Request a viewing</a:t>
            </a:r>
          </a:p>
        </p:txBody>
      </p:sp>
      <p:pic>
        <p:nvPicPr>
          <p:cNvPr id="25" name="Picture 24">
            <a:extLst>
              <a:ext uri="{FF2B5EF4-FFF2-40B4-BE49-F238E27FC236}">
                <a16:creationId xmlns:a16="http://schemas.microsoft.com/office/drawing/2014/main" id="{84F7020D-AC79-3D49-F146-9997A17E0ED6}"/>
              </a:ext>
            </a:extLst>
          </p:cNvPr>
          <p:cNvPicPr>
            <a:picLocks noChangeAspect="1"/>
          </p:cNvPicPr>
          <p:nvPr/>
        </p:nvPicPr>
        <p:blipFill>
          <a:blip r:embed="rId5"/>
          <a:stretch>
            <a:fillRect/>
          </a:stretch>
        </p:blipFill>
        <p:spPr>
          <a:xfrm>
            <a:off x="2306429" y="2905338"/>
            <a:ext cx="338838" cy="342920"/>
          </a:xfrm>
          <a:prstGeom prst="rect">
            <a:avLst/>
          </a:prstGeom>
        </p:spPr>
      </p:pic>
      <p:pic>
        <p:nvPicPr>
          <p:cNvPr id="26" name="Picture 25">
            <a:extLst>
              <a:ext uri="{FF2B5EF4-FFF2-40B4-BE49-F238E27FC236}">
                <a16:creationId xmlns:a16="http://schemas.microsoft.com/office/drawing/2014/main" id="{91945B8C-2CE3-86C2-1655-B8B402BB6A69}"/>
              </a:ext>
            </a:extLst>
          </p:cNvPr>
          <p:cNvPicPr>
            <a:picLocks noChangeAspect="1"/>
          </p:cNvPicPr>
          <p:nvPr/>
        </p:nvPicPr>
        <p:blipFill>
          <a:blip r:embed="rId6"/>
          <a:stretch>
            <a:fillRect/>
          </a:stretch>
        </p:blipFill>
        <p:spPr>
          <a:xfrm>
            <a:off x="2306429" y="3301433"/>
            <a:ext cx="338838" cy="342920"/>
          </a:xfrm>
          <a:prstGeom prst="rect">
            <a:avLst/>
          </a:prstGeom>
        </p:spPr>
      </p:pic>
      <p:sp>
        <p:nvSpPr>
          <p:cNvPr id="27" name="Subtitle 2">
            <a:extLst>
              <a:ext uri="{FF2B5EF4-FFF2-40B4-BE49-F238E27FC236}">
                <a16:creationId xmlns:a16="http://schemas.microsoft.com/office/drawing/2014/main" id="{921CAAF1-36C2-A632-E680-89BA49BF0477}"/>
              </a:ext>
            </a:extLst>
          </p:cNvPr>
          <p:cNvSpPr txBox="1">
            <a:spLocks/>
          </p:cNvSpPr>
          <p:nvPr/>
        </p:nvSpPr>
        <p:spPr>
          <a:xfrm>
            <a:off x="2584948" y="2931259"/>
            <a:ext cx="3395190" cy="272580"/>
          </a:xfrm>
          <a:prstGeom prst="rect">
            <a:avLst/>
          </a:prstGeom>
        </p:spPr>
        <p:txBody>
          <a:bodyPr vert="horz" lIns="129326" tIns="64663" rIns="129326" bIns="64663" rtlCol="0" anchor="ctr">
            <a:noAutofit/>
          </a:bodyPr>
          <a:lstStyle>
            <a:lvl1pPr marL="0" indent="0" algn="ctr" defTabSz="755934" rtl="0" eaLnBrk="1" latinLnBrk="0" hangingPunct="1">
              <a:lnSpc>
                <a:spcPct val="90000"/>
              </a:lnSpc>
              <a:spcBef>
                <a:spcPts val="827"/>
              </a:spcBef>
              <a:buFont typeface="Arial" panose="020B0604020202020204" pitchFamily="34" charset="0"/>
              <a:buNone/>
              <a:defRPr sz="1984" kern="1200">
                <a:solidFill>
                  <a:schemeClr val="tx1"/>
                </a:solidFill>
                <a:latin typeface="+mn-lt"/>
                <a:ea typeface="+mn-ea"/>
                <a:cs typeface="+mn-cs"/>
              </a:defRPr>
            </a:lvl1pPr>
            <a:lvl2pPr marL="377967" indent="0" algn="ctr"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2pPr>
            <a:lvl3pPr marL="755934" indent="0" algn="ctr"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3pPr>
            <a:lvl4pPr marL="1133902"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4pPr>
            <a:lvl5pPr marL="1511869"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5pPr>
            <a:lvl6pPr marL="1889836"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6pPr>
            <a:lvl7pPr marL="2267803"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7pPr>
            <a:lvl8pPr marL="2645771"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8pPr>
            <a:lvl9pPr marL="3023738"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9pPr>
          </a:lstStyle>
          <a:p>
            <a:pPr algn="l"/>
            <a:r>
              <a:rPr lang="en-GB" sz="1600" dirty="0" err="1">
                <a:solidFill>
                  <a:srgbClr val="063852"/>
                </a:solidFill>
                <a:effectLst/>
                <a:latin typeface="Calibri" panose="020F0502020204030204" pitchFamily="34" charset="0"/>
                <a:cs typeface="Calibri" panose="020F0502020204030204" pitchFamily="34" charset="0"/>
              </a:rPr>
              <a:t>simon@ashproperty.co.uk</a:t>
            </a:r>
            <a:endParaRPr lang="en-GB" sz="1600" dirty="0">
              <a:solidFill>
                <a:srgbClr val="063852"/>
              </a:solidFill>
              <a:effectLst/>
              <a:latin typeface="Calibri" panose="020F0502020204030204" pitchFamily="34" charset="0"/>
              <a:cs typeface="Calibri" panose="020F0502020204030204" pitchFamily="34" charset="0"/>
            </a:endParaRPr>
          </a:p>
        </p:txBody>
      </p:sp>
      <p:sp>
        <p:nvSpPr>
          <p:cNvPr id="28" name="Subtitle 2">
            <a:extLst>
              <a:ext uri="{FF2B5EF4-FFF2-40B4-BE49-F238E27FC236}">
                <a16:creationId xmlns:a16="http://schemas.microsoft.com/office/drawing/2014/main" id="{1D861A81-9533-5373-CF9A-D592083A1F6C}"/>
              </a:ext>
            </a:extLst>
          </p:cNvPr>
          <p:cNvSpPr txBox="1">
            <a:spLocks/>
          </p:cNvSpPr>
          <p:nvPr/>
        </p:nvSpPr>
        <p:spPr>
          <a:xfrm>
            <a:off x="2584948" y="3331683"/>
            <a:ext cx="3395190" cy="272580"/>
          </a:xfrm>
          <a:prstGeom prst="rect">
            <a:avLst/>
          </a:prstGeom>
        </p:spPr>
        <p:txBody>
          <a:bodyPr vert="horz" lIns="129326" tIns="64663" rIns="129326" bIns="64663" rtlCol="0" anchor="ctr">
            <a:noAutofit/>
          </a:bodyPr>
          <a:lstStyle>
            <a:lvl1pPr marL="0" indent="0" algn="ctr" defTabSz="755934" rtl="0" eaLnBrk="1" latinLnBrk="0" hangingPunct="1">
              <a:lnSpc>
                <a:spcPct val="90000"/>
              </a:lnSpc>
              <a:spcBef>
                <a:spcPts val="827"/>
              </a:spcBef>
              <a:buFont typeface="Arial" panose="020B0604020202020204" pitchFamily="34" charset="0"/>
              <a:buNone/>
              <a:defRPr sz="1984" kern="1200">
                <a:solidFill>
                  <a:schemeClr val="tx1"/>
                </a:solidFill>
                <a:latin typeface="+mn-lt"/>
                <a:ea typeface="+mn-ea"/>
                <a:cs typeface="+mn-cs"/>
              </a:defRPr>
            </a:lvl1pPr>
            <a:lvl2pPr marL="377967" indent="0" algn="ctr"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2pPr>
            <a:lvl3pPr marL="755934" indent="0" algn="ctr"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3pPr>
            <a:lvl4pPr marL="1133902"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4pPr>
            <a:lvl5pPr marL="1511869"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5pPr>
            <a:lvl6pPr marL="1889836"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6pPr>
            <a:lvl7pPr marL="2267803"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7pPr>
            <a:lvl8pPr marL="2645771"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8pPr>
            <a:lvl9pPr marL="3023738"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9pPr>
          </a:lstStyle>
          <a:p>
            <a:pPr algn="l"/>
            <a:r>
              <a:rPr lang="en-GB" sz="1600" dirty="0">
                <a:solidFill>
                  <a:srgbClr val="063852"/>
                </a:solidFill>
                <a:effectLst/>
                <a:latin typeface="Calibri" panose="020F0502020204030204" pitchFamily="34" charset="0"/>
                <a:cs typeface="Calibri" panose="020F0502020204030204" pitchFamily="34" charset="0"/>
              </a:rPr>
              <a:t>07737 691453</a:t>
            </a:r>
          </a:p>
        </p:txBody>
      </p:sp>
      <p:sp>
        <p:nvSpPr>
          <p:cNvPr id="29" name="Subtitle 2">
            <a:extLst>
              <a:ext uri="{FF2B5EF4-FFF2-40B4-BE49-F238E27FC236}">
                <a16:creationId xmlns:a16="http://schemas.microsoft.com/office/drawing/2014/main" id="{B515DF96-C346-5850-85BA-498D24308AF1}"/>
              </a:ext>
            </a:extLst>
          </p:cNvPr>
          <p:cNvSpPr txBox="1">
            <a:spLocks/>
          </p:cNvSpPr>
          <p:nvPr/>
        </p:nvSpPr>
        <p:spPr>
          <a:xfrm>
            <a:off x="2226361" y="4267406"/>
            <a:ext cx="3753777" cy="351211"/>
          </a:xfrm>
          <a:prstGeom prst="rect">
            <a:avLst/>
          </a:prstGeom>
        </p:spPr>
        <p:txBody>
          <a:bodyPr vert="horz" lIns="129326" tIns="64663" rIns="129326" bIns="64663" rtlCol="0">
            <a:noAutofit/>
          </a:bodyPr>
          <a:lstStyle>
            <a:lvl1pPr marL="0" indent="0" algn="ctr" defTabSz="755934" rtl="0" eaLnBrk="1" latinLnBrk="0" hangingPunct="1">
              <a:lnSpc>
                <a:spcPct val="90000"/>
              </a:lnSpc>
              <a:spcBef>
                <a:spcPts val="827"/>
              </a:spcBef>
              <a:buFont typeface="Arial" panose="020B0604020202020204" pitchFamily="34" charset="0"/>
              <a:buNone/>
              <a:defRPr sz="1984" kern="1200">
                <a:solidFill>
                  <a:schemeClr val="tx1"/>
                </a:solidFill>
                <a:latin typeface="+mn-lt"/>
                <a:ea typeface="+mn-ea"/>
                <a:cs typeface="+mn-cs"/>
              </a:defRPr>
            </a:lvl1pPr>
            <a:lvl2pPr marL="377967" indent="0" algn="ctr"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2pPr>
            <a:lvl3pPr marL="755934" indent="0" algn="ctr"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3pPr>
            <a:lvl4pPr marL="1133902"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4pPr>
            <a:lvl5pPr marL="1511869"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5pPr>
            <a:lvl6pPr marL="1889836"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6pPr>
            <a:lvl7pPr marL="2267803"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7pPr>
            <a:lvl8pPr marL="2645771"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8pPr>
            <a:lvl9pPr marL="3023738"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9pPr>
          </a:lstStyle>
          <a:p>
            <a:pPr algn="l"/>
            <a:r>
              <a:rPr lang="en-GB" sz="2000" b="1" dirty="0">
                <a:solidFill>
                  <a:srgbClr val="063852"/>
                </a:solidFill>
                <a:latin typeface="Calibri" panose="020F0502020204030204" pitchFamily="34" charset="0"/>
                <a:cs typeface="Calibri" panose="020F0502020204030204" pitchFamily="34" charset="0"/>
              </a:rPr>
              <a:t>Oliver Hambling</a:t>
            </a:r>
            <a:endParaRPr lang="en-GB" sz="2000" dirty="0">
              <a:solidFill>
                <a:srgbClr val="063852"/>
              </a:solidFill>
              <a:effectLst/>
              <a:latin typeface="Calibri" panose="020F0502020204030204" pitchFamily="34" charset="0"/>
              <a:cs typeface="Calibri" panose="020F0502020204030204" pitchFamily="34" charset="0"/>
            </a:endParaRPr>
          </a:p>
        </p:txBody>
      </p:sp>
      <p:pic>
        <p:nvPicPr>
          <p:cNvPr id="30" name="Picture 29">
            <a:extLst>
              <a:ext uri="{FF2B5EF4-FFF2-40B4-BE49-F238E27FC236}">
                <a16:creationId xmlns:a16="http://schemas.microsoft.com/office/drawing/2014/main" id="{05BF7B16-1A44-C77B-12D3-AB223081E748}"/>
              </a:ext>
            </a:extLst>
          </p:cNvPr>
          <p:cNvPicPr>
            <a:picLocks noChangeAspect="1"/>
          </p:cNvPicPr>
          <p:nvPr/>
        </p:nvPicPr>
        <p:blipFill>
          <a:blip r:embed="rId5"/>
          <a:stretch>
            <a:fillRect/>
          </a:stretch>
        </p:blipFill>
        <p:spPr>
          <a:xfrm>
            <a:off x="2306429" y="4671792"/>
            <a:ext cx="338838" cy="342920"/>
          </a:xfrm>
          <a:prstGeom prst="rect">
            <a:avLst/>
          </a:prstGeom>
        </p:spPr>
      </p:pic>
      <p:pic>
        <p:nvPicPr>
          <p:cNvPr id="31" name="Picture 30">
            <a:extLst>
              <a:ext uri="{FF2B5EF4-FFF2-40B4-BE49-F238E27FC236}">
                <a16:creationId xmlns:a16="http://schemas.microsoft.com/office/drawing/2014/main" id="{786C5212-DCBA-61FE-C302-CB0C45380991}"/>
              </a:ext>
            </a:extLst>
          </p:cNvPr>
          <p:cNvPicPr>
            <a:picLocks noChangeAspect="1"/>
          </p:cNvPicPr>
          <p:nvPr/>
        </p:nvPicPr>
        <p:blipFill>
          <a:blip r:embed="rId6"/>
          <a:stretch>
            <a:fillRect/>
          </a:stretch>
        </p:blipFill>
        <p:spPr>
          <a:xfrm>
            <a:off x="2306429" y="5067887"/>
            <a:ext cx="338838" cy="342920"/>
          </a:xfrm>
          <a:prstGeom prst="rect">
            <a:avLst/>
          </a:prstGeom>
        </p:spPr>
      </p:pic>
      <p:sp>
        <p:nvSpPr>
          <p:cNvPr id="32" name="Subtitle 2">
            <a:extLst>
              <a:ext uri="{FF2B5EF4-FFF2-40B4-BE49-F238E27FC236}">
                <a16:creationId xmlns:a16="http://schemas.microsoft.com/office/drawing/2014/main" id="{CC02A304-CFE8-5FB7-2572-BCC8C983EFC5}"/>
              </a:ext>
            </a:extLst>
          </p:cNvPr>
          <p:cNvSpPr txBox="1">
            <a:spLocks/>
          </p:cNvSpPr>
          <p:nvPr/>
        </p:nvSpPr>
        <p:spPr>
          <a:xfrm>
            <a:off x="2584948" y="4697713"/>
            <a:ext cx="3395190" cy="272580"/>
          </a:xfrm>
          <a:prstGeom prst="rect">
            <a:avLst/>
          </a:prstGeom>
        </p:spPr>
        <p:txBody>
          <a:bodyPr vert="horz" lIns="129326" tIns="64663" rIns="129326" bIns="64663" rtlCol="0" anchor="ctr">
            <a:noAutofit/>
          </a:bodyPr>
          <a:lstStyle>
            <a:lvl1pPr marL="0" indent="0" algn="ctr" defTabSz="755934" rtl="0" eaLnBrk="1" latinLnBrk="0" hangingPunct="1">
              <a:lnSpc>
                <a:spcPct val="90000"/>
              </a:lnSpc>
              <a:spcBef>
                <a:spcPts val="827"/>
              </a:spcBef>
              <a:buFont typeface="Arial" panose="020B0604020202020204" pitchFamily="34" charset="0"/>
              <a:buNone/>
              <a:defRPr sz="1984" kern="1200">
                <a:solidFill>
                  <a:schemeClr val="tx1"/>
                </a:solidFill>
                <a:latin typeface="+mn-lt"/>
                <a:ea typeface="+mn-ea"/>
                <a:cs typeface="+mn-cs"/>
              </a:defRPr>
            </a:lvl1pPr>
            <a:lvl2pPr marL="377967" indent="0" algn="ctr"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2pPr>
            <a:lvl3pPr marL="755934" indent="0" algn="ctr"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3pPr>
            <a:lvl4pPr marL="1133902"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4pPr>
            <a:lvl5pPr marL="1511869"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5pPr>
            <a:lvl6pPr marL="1889836"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6pPr>
            <a:lvl7pPr marL="2267803"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7pPr>
            <a:lvl8pPr marL="2645771"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8pPr>
            <a:lvl9pPr marL="3023738"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9pPr>
          </a:lstStyle>
          <a:p>
            <a:pPr algn="l"/>
            <a:r>
              <a:rPr lang="en-GB" sz="1600" dirty="0">
                <a:solidFill>
                  <a:srgbClr val="063852"/>
                </a:solidFill>
                <a:effectLst/>
                <a:latin typeface="Calibri" panose="020F0502020204030204" pitchFamily="34" charset="0"/>
                <a:cs typeface="Calibri" panose="020F0502020204030204" pitchFamily="34" charset="0"/>
              </a:rPr>
              <a:t>OliverHambling@ashproperty.co.uk</a:t>
            </a:r>
          </a:p>
        </p:txBody>
      </p:sp>
      <p:sp>
        <p:nvSpPr>
          <p:cNvPr id="33" name="Subtitle 2">
            <a:extLst>
              <a:ext uri="{FF2B5EF4-FFF2-40B4-BE49-F238E27FC236}">
                <a16:creationId xmlns:a16="http://schemas.microsoft.com/office/drawing/2014/main" id="{0F8EE4B1-6CD3-4FF7-2C69-642A43473964}"/>
              </a:ext>
            </a:extLst>
          </p:cNvPr>
          <p:cNvSpPr txBox="1">
            <a:spLocks/>
          </p:cNvSpPr>
          <p:nvPr/>
        </p:nvSpPr>
        <p:spPr>
          <a:xfrm>
            <a:off x="2584948" y="5098137"/>
            <a:ext cx="3395190" cy="272580"/>
          </a:xfrm>
          <a:prstGeom prst="rect">
            <a:avLst/>
          </a:prstGeom>
        </p:spPr>
        <p:txBody>
          <a:bodyPr vert="horz" lIns="129326" tIns="64663" rIns="129326" bIns="64663" rtlCol="0" anchor="ctr">
            <a:noAutofit/>
          </a:bodyPr>
          <a:lstStyle>
            <a:lvl1pPr marL="0" indent="0" algn="ctr" defTabSz="755934" rtl="0" eaLnBrk="1" latinLnBrk="0" hangingPunct="1">
              <a:lnSpc>
                <a:spcPct val="90000"/>
              </a:lnSpc>
              <a:spcBef>
                <a:spcPts val="827"/>
              </a:spcBef>
              <a:buFont typeface="Arial" panose="020B0604020202020204" pitchFamily="34" charset="0"/>
              <a:buNone/>
              <a:defRPr sz="1984" kern="1200">
                <a:solidFill>
                  <a:schemeClr val="tx1"/>
                </a:solidFill>
                <a:latin typeface="+mn-lt"/>
                <a:ea typeface="+mn-ea"/>
                <a:cs typeface="+mn-cs"/>
              </a:defRPr>
            </a:lvl1pPr>
            <a:lvl2pPr marL="377967" indent="0" algn="ctr"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2pPr>
            <a:lvl3pPr marL="755934" indent="0" algn="ctr"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3pPr>
            <a:lvl4pPr marL="1133902"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4pPr>
            <a:lvl5pPr marL="1511869"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5pPr>
            <a:lvl6pPr marL="1889836"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6pPr>
            <a:lvl7pPr marL="2267803"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7pPr>
            <a:lvl8pPr marL="2645771"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8pPr>
            <a:lvl9pPr marL="3023738"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9pPr>
          </a:lstStyle>
          <a:p>
            <a:pPr algn="l"/>
            <a:r>
              <a:rPr lang="en-GB" sz="1600" dirty="0">
                <a:solidFill>
                  <a:srgbClr val="063852"/>
                </a:solidFill>
                <a:effectLst/>
                <a:latin typeface="Calibri" panose="020F0502020204030204" pitchFamily="34" charset="0"/>
                <a:cs typeface="Calibri" panose="020F0502020204030204" pitchFamily="34" charset="0"/>
              </a:rPr>
              <a:t>01452 300433</a:t>
            </a:r>
          </a:p>
        </p:txBody>
      </p:sp>
      <p:sp>
        <p:nvSpPr>
          <p:cNvPr id="34" name="Subtitle 2">
            <a:extLst>
              <a:ext uri="{FF2B5EF4-FFF2-40B4-BE49-F238E27FC236}">
                <a16:creationId xmlns:a16="http://schemas.microsoft.com/office/drawing/2014/main" id="{7208603A-F3FD-5A97-BE54-D2C212616581}"/>
              </a:ext>
            </a:extLst>
          </p:cNvPr>
          <p:cNvSpPr txBox="1">
            <a:spLocks/>
          </p:cNvSpPr>
          <p:nvPr/>
        </p:nvSpPr>
        <p:spPr>
          <a:xfrm>
            <a:off x="326571" y="1701723"/>
            <a:ext cx="7689244" cy="383096"/>
          </a:xfrm>
          <a:prstGeom prst="rect">
            <a:avLst/>
          </a:prstGeom>
        </p:spPr>
        <p:txBody>
          <a:bodyPr vert="horz" lIns="129326" tIns="64663" rIns="129326" bIns="64663" rtlCol="0">
            <a:noAutofit/>
          </a:bodyPr>
          <a:lstStyle>
            <a:lvl1pPr marL="0" indent="0" algn="ctr" defTabSz="755934" rtl="0" eaLnBrk="1" latinLnBrk="0" hangingPunct="1">
              <a:lnSpc>
                <a:spcPct val="90000"/>
              </a:lnSpc>
              <a:spcBef>
                <a:spcPts val="827"/>
              </a:spcBef>
              <a:buFont typeface="Arial" panose="020B0604020202020204" pitchFamily="34" charset="0"/>
              <a:buNone/>
              <a:defRPr sz="1984" kern="1200">
                <a:solidFill>
                  <a:schemeClr val="tx1"/>
                </a:solidFill>
                <a:latin typeface="+mn-lt"/>
                <a:ea typeface="+mn-ea"/>
                <a:cs typeface="+mn-cs"/>
              </a:defRPr>
            </a:lvl1pPr>
            <a:lvl2pPr marL="377967" indent="0" algn="ctr"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2pPr>
            <a:lvl3pPr marL="755934" indent="0" algn="ctr"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3pPr>
            <a:lvl4pPr marL="1133902"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4pPr>
            <a:lvl5pPr marL="1511869"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5pPr>
            <a:lvl6pPr marL="1889836"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6pPr>
            <a:lvl7pPr marL="2267803"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7pPr>
            <a:lvl8pPr marL="2645771"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8pPr>
            <a:lvl9pPr marL="3023738"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9pPr>
          </a:lstStyle>
          <a:p>
            <a:pPr algn="l"/>
            <a:r>
              <a:rPr lang="en-GB" sz="2400" b="1" dirty="0">
                <a:solidFill>
                  <a:srgbClr val="6EA3B5"/>
                </a:solidFill>
                <a:effectLst/>
                <a:latin typeface="Calibri" panose="020F0502020204030204" pitchFamily="34" charset="0"/>
                <a:cs typeface="Calibri" panose="020F0502020204030204" pitchFamily="34" charset="0"/>
              </a:rPr>
              <a:t>Key contacts</a:t>
            </a:r>
            <a:endParaRPr lang="en-GB" sz="2000" b="1" dirty="0">
              <a:solidFill>
                <a:srgbClr val="6EA3B5"/>
              </a:solidFill>
              <a:effectLst/>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E640C1C5-5E58-93FA-A826-1E935C2941C8}"/>
              </a:ext>
            </a:extLst>
          </p:cNvPr>
          <p:cNvSpPr txBox="1"/>
          <p:nvPr/>
        </p:nvSpPr>
        <p:spPr>
          <a:xfrm>
            <a:off x="7180769" y="415700"/>
            <a:ext cx="3305531" cy="5978560"/>
          </a:xfrm>
          <a:prstGeom prst="rect">
            <a:avLst/>
          </a:prstGeom>
          <a:noFill/>
        </p:spPr>
        <p:txBody>
          <a:bodyPr wrap="square" rtlCol="0">
            <a:spAutoFit/>
          </a:bodyPr>
          <a:lstStyle/>
          <a:p>
            <a:pPr algn="l"/>
            <a:r>
              <a:rPr lang="en-GB" sz="750" b="1" dirty="0">
                <a:solidFill>
                  <a:srgbClr val="063852"/>
                </a:solidFill>
                <a:effectLst/>
                <a:latin typeface="Calibri" panose="020F0502020204030204" pitchFamily="34" charset="0"/>
                <a:cs typeface="Calibri" panose="020F0502020204030204" pitchFamily="34" charset="0"/>
              </a:rPr>
              <a:t>ASH Chartered Surveyors for themselves and for the vendors or lessors of this property for whom they act, give notice that:</a:t>
            </a:r>
            <a:br>
              <a:rPr lang="en-GB" sz="750" b="1" dirty="0">
                <a:solidFill>
                  <a:srgbClr val="063852"/>
                </a:solidFill>
                <a:effectLst/>
                <a:latin typeface="Calibri" panose="020F0502020204030204" pitchFamily="34" charset="0"/>
                <a:cs typeface="Calibri" panose="020F0502020204030204" pitchFamily="34" charset="0"/>
              </a:rPr>
            </a:br>
            <a:endParaRPr lang="en-GB" sz="750" b="1" dirty="0">
              <a:solidFill>
                <a:srgbClr val="063852"/>
              </a:solidFill>
              <a:effectLst/>
              <a:latin typeface="Calibri" panose="020F0502020204030204" pitchFamily="34" charset="0"/>
              <a:cs typeface="Calibri" panose="020F0502020204030204" pitchFamily="34" charset="0"/>
            </a:endParaRPr>
          </a:p>
          <a:p>
            <a:pPr algn="l">
              <a:buFont typeface="+mj-lt"/>
              <a:buAutoNum type="arabicPeriod"/>
            </a:pPr>
            <a:r>
              <a:rPr lang="en-GB" sz="750" dirty="0">
                <a:solidFill>
                  <a:srgbClr val="063852"/>
                </a:solidFill>
                <a:effectLst/>
                <a:latin typeface="Calibri" panose="020F0502020204030204" pitchFamily="34" charset="0"/>
                <a:cs typeface="Calibri" panose="020F0502020204030204" pitchFamily="34" charset="0"/>
              </a:rPr>
              <a:t>these particulars are a general outline only, for the guidance of prospective purchasers or tenants, and do not constitute the whole or any part of an offer or contract;</a:t>
            </a:r>
          </a:p>
          <a:p>
            <a:pPr algn="l">
              <a:buFont typeface="+mj-lt"/>
              <a:buAutoNum type="arabicPeriod"/>
            </a:pPr>
            <a:endParaRPr lang="en-GB" sz="750" dirty="0">
              <a:solidFill>
                <a:srgbClr val="063852"/>
              </a:solidFill>
              <a:effectLst/>
              <a:latin typeface="Calibri" panose="020F0502020204030204" pitchFamily="34" charset="0"/>
              <a:cs typeface="Calibri" panose="020F0502020204030204" pitchFamily="34" charset="0"/>
            </a:endParaRPr>
          </a:p>
          <a:p>
            <a:pPr algn="l">
              <a:buFont typeface="+mj-lt"/>
              <a:buAutoNum type="arabicPeriod"/>
            </a:pPr>
            <a:r>
              <a:rPr lang="en-GB" sz="750" dirty="0">
                <a:solidFill>
                  <a:srgbClr val="063852"/>
                </a:solidFill>
                <a:effectLst/>
                <a:latin typeface="Calibri" panose="020F0502020204030204" pitchFamily="34" charset="0"/>
                <a:cs typeface="Calibri" panose="020F0502020204030204" pitchFamily="34" charset="0"/>
              </a:rPr>
              <a:t>ASH Chartered Surveyors cannot guarantee the accuracy of any description, dimensions, references to condition, necessary permissions for use and occupation and other details contained herein and prospective purchasers or tenants must not rely on them as statements of fact or representations and must satisfy themselves as to their accuracy;</a:t>
            </a:r>
          </a:p>
          <a:p>
            <a:pPr algn="l">
              <a:buFont typeface="+mj-lt"/>
              <a:buAutoNum type="arabicPeriod"/>
            </a:pPr>
            <a:endParaRPr lang="en-GB" sz="750" dirty="0">
              <a:solidFill>
                <a:srgbClr val="063852"/>
              </a:solidFill>
              <a:effectLst/>
              <a:latin typeface="Calibri" panose="020F0502020204030204" pitchFamily="34" charset="0"/>
              <a:cs typeface="Calibri" panose="020F0502020204030204" pitchFamily="34" charset="0"/>
            </a:endParaRPr>
          </a:p>
          <a:p>
            <a:pPr algn="l">
              <a:buFont typeface="+mj-lt"/>
              <a:buAutoNum type="arabicPeriod"/>
            </a:pPr>
            <a:r>
              <a:rPr lang="en-GB" sz="750" dirty="0">
                <a:solidFill>
                  <a:srgbClr val="063852"/>
                </a:solidFill>
                <a:effectLst/>
                <a:latin typeface="Calibri" panose="020F0502020204030204" pitchFamily="34" charset="0"/>
                <a:cs typeface="Calibri" panose="020F0502020204030204" pitchFamily="34" charset="0"/>
              </a:rPr>
              <a:t>no employee of ASH Chartered Surveyors has any authority to make or give any representation or warranty or enter into any contract whatever in relation to the property;</a:t>
            </a:r>
          </a:p>
          <a:p>
            <a:pPr algn="l">
              <a:buFont typeface="+mj-lt"/>
              <a:buAutoNum type="arabicPeriod"/>
            </a:pPr>
            <a:endParaRPr lang="en-GB" sz="750" dirty="0">
              <a:solidFill>
                <a:srgbClr val="063852"/>
              </a:solidFill>
              <a:effectLst/>
              <a:latin typeface="Calibri" panose="020F0502020204030204" pitchFamily="34" charset="0"/>
              <a:cs typeface="Calibri" panose="020F0502020204030204" pitchFamily="34" charset="0"/>
            </a:endParaRPr>
          </a:p>
          <a:p>
            <a:pPr algn="l">
              <a:buFont typeface="+mj-lt"/>
              <a:buAutoNum type="arabicPeriod"/>
            </a:pPr>
            <a:r>
              <a:rPr lang="en-GB" sz="750" dirty="0">
                <a:solidFill>
                  <a:srgbClr val="063852"/>
                </a:solidFill>
                <a:effectLst/>
                <a:latin typeface="Calibri" panose="020F0502020204030204" pitchFamily="34" charset="0"/>
                <a:cs typeface="Calibri" panose="020F0502020204030204" pitchFamily="34" charset="0"/>
              </a:rPr>
              <a:t>rents quoted in these particulars may be subject to VAT in addition; (v) ASH Chartered Surveyors will not be liable, in negligence or otherwise, for any loss arising from the use of these particulars; and</a:t>
            </a:r>
          </a:p>
          <a:p>
            <a:pPr algn="l">
              <a:buFont typeface="+mj-lt"/>
              <a:buAutoNum type="arabicPeriod"/>
            </a:pPr>
            <a:endParaRPr lang="en-GB" sz="750" dirty="0">
              <a:solidFill>
                <a:srgbClr val="063852"/>
              </a:solidFill>
              <a:effectLst/>
              <a:latin typeface="Calibri" panose="020F0502020204030204" pitchFamily="34" charset="0"/>
              <a:cs typeface="Calibri" panose="020F0502020204030204" pitchFamily="34" charset="0"/>
            </a:endParaRPr>
          </a:p>
          <a:p>
            <a:pPr algn="l">
              <a:buFont typeface="+mj-lt"/>
              <a:buAutoNum type="arabicPeriod"/>
            </a:pPr>
            <a:r>
              <a:rPr lang="en-GB" sz="750" dirty="0">
                <a:solidFill>
                  <a:srgbClr val="063852"/>
                </a:solidFill>
                <a:effectLst/>
                <a:latin typeface="Calibri" panose="020F0502020204030204" pitchFamily="34" charset="0"/>
                <a:cs typeface="Calibri" panose="020F0502020204030204" pitchFamily="34" charset="0"/>
              </a:rPr>
              <a:t>the reference to any plant, machinery, equipment, services, fixtures or fittings at the property shall not constitute a representation (unless otherwise stated) as to its state or condition or that it is capable of fulfilling its intended function. Prospective purchasers/tenants should satisfy themselves as to the fitness of such items for their requirements.</a:t>
            </a:r>
          </a:p>
          <a:p>
            <a:pPr algn="l">
              <a:buFont typeface="+mj-lt"/>
              <a:buAutoNum type="arabicPeriod"/>
            </a:pPr>
            <a:endParaRPr lang="en-GB" sz="750" dirty="0">
              <a:solidFill>
                <a:srgbClr val="063852"/>
              </a:solidFill>
              <a:effectLst/>
              <a:latin typeface="Calibri" panose="020F0502020204030204" pitchFamily="34" charset="0"/>
              <a:cs typeface="Calibri" panose="020F0502020204030204" pitchFamily="34" charset="0"/>
            </a:endParaRPr>
          </a:p>
          <a:p>
            <a:pPr algn="l"/>
            <a:r>
              <a:rPr lang="en-GB" sz="750" b="1" dirty="0">
                <a:solidFill>
                  <a:srgbClr val="063852"/>
                </a:solidFill>
                <a:effectLst/>
                <a:latin typeface="Calibri" panose="020F0502020204030204" pitchFamily="34" charset="0"/>
                <a:cs typeface="Calibri" panose="020F0502020204030204" pitchFamily="34" charset="0"/>
              </a:rPr>
              <a:t>Code of Practice for Commercial Leases in England and Wales</a:t>
            </a:r>
            <a:br>
              <a:rPr lang="en-GB" sz="750" dirty="0">
                <a:solidFill>
                  <a:srgbClr val="063852"/>
                </a:solidFill>
                <a:effectLst/>
                <a:latin typeface="Calibri" panose="020F0502020204030204" pitchFamily="34" charset="0"/>
                <a:cs typeface="Calibri" panose="020F0502020204030204" pitchFamily="34" charset="0"/>
              </a:rPr>
            </a:br>
            <a:r>
              <a:rPr lang="en-GB" sz="750" dirty="0">
                <a:solidFill>
                  <a:srgbClr val="063852"/>
                </a:solidFill>
                <a:effectLst/>
                <a:latin typeface="Calibri" panose="020F0502020204030204" pitchFamily="34" charset="0"/>
                <a:cs typeface="Calibri" panose="020F0502020204030204" pitchFamily="34" charset="0"/>
              </a:rPr>
              <a:t>You should be aware that the Code of practice on commercial leases in England and Wales strongly recommends you seek professional advice from a qualified surveyor, solicitor or licenced conveyancer before agreeing or signing a business tenancy agreement. The Code is available through professional institutions and trade associations.</a:t>
            </a:r>
          </a:p>
          <a:p>
            <a:pPr algn="l"/>
            <a:endParaRPr lang="en-GB" sz="750" dirty="0">
              <a:solidFill>
                <a:srgbClr val="063852"/>
              </a:solidFill>
              <a:latin typeface="Calibri" panose="020F0502020204030204" pitchFamily="34" charset="0"/>
              <a:cs typeface="Calibri" panose="020F0502020204030204" pitchFamily="34" charset="0"/>
            </a:endParaRPr>
          </a:p>
          <a:p>
            <a:r>
              <a:rPr lang="en-GB" sz="750" b="1" dirty="0">
                <a:solidFill>
                  <a:srgbClr val="063852"/>
                </a:solidFill>
                <a:effectLst/>
                <a:latin typeface="Calibri" panose="020F0502020204030204" pitchFamily="34" charset="0"/>
                <a:cs typeface="Calibri" panose="020F0502020204030204" pitchFamily="34" charset="0"/>
              </a:rPr>
              <a:t>Money Laundering Regulations 2017</a:t>
            </a:r>
            <a:br>
              <a:rPr lang="en-GB" sz="750" b="1" dirty="0">
                <a:solidFill>
                  <a:srgbClr val="063852"/>
                </a:solidFill>
                <a:effectLst/>
                <a:latin typeface="Calibri" panose="020F0502020204030204" pitchFamily="34" charset="0"/>
                <a:cs typeface="Calibri" panose="020F0502020204030204" pitchFamily="34" charset="0"/>
              </a:rPr>
            </a:br>
            <a:r>
              <a:rPr lang="en-GB" sz="750" dirty="0">
                <a:solidFill>
                  <a:srgbClr val="063852"/>
                </a:solidFill>
                <a:effectLst/>
                <a:latin typeface="Calibri" panose="020F0502020204030204" pitchFamily="34" charset="0"/>
                <a:cs typeface="Calibri" panose="020F0502020204030204" pitchFamily="34" charset="0"/>
              </a:rPr>
              <a:t>As part of our obligations under the UK Money Laundering Regulations, ASH Chartered Surveyors requires any purchaser or tenant to provide information and documentation to satisfy our legal obligations.</a:t>
            </a:r>
            <a:br>
              <a:rPr lang="en-GB" sz="750" dirty="0">
                <a:solidFill>
                  <a:srgbClr val="063852"/>
                </a:solidFill>
                <a:latin typeface="Calibri" panose="020F0502020204030204" pitchFamily="34" charset="0"/>
                <a:cs typeface="Calibri" panose="020F0502020204030204" pitchFamily="34" charset="0"/>
              </a:rPr>
            </a:br>
            <a:r>
              <a:rPr lang="en-GB" sz="750" dirty="0">
                <a:solidFill>
                  <a:srgbClr val="063852"/>
                </a:solidFill>
                <a:effectLst/>
                <a:latin typeface="Calibri" panose="020F0502020204030204" pitchFamily="34" charset="0"/>
                <a:cs typeface="Calibri" panose="020F0502020204030204" pitchFamily="34" charset="0"/>
              </a:rPr>
              <a:t> </a:t>
            </a:r>
            <a:br>
              <a:rPr lang="en-GB" sz="750" dirty="0">
                <a:solidFill>
                  <a:srgbClr val="063852"/>
                </a:solidFill>
                <a:latin typeface="Calibri" panose="020F0502020204030204" pitchFamily="34" charset="0"/>
                <a:cs typeface="Calibri" panose="020F0502020204030204" pitchFamily="34" charset="0"/>
              </a:rPr>
            </a:br>
            <a:r>
              <a:rPr lang="en-GB" sz="750" b="1" dirty="0">
                <a:solidFill>
                  <a:srgbClr val="063852"/>
                </a:solidFill>
                <a:effectLst/>
                <a:latin typeface="Calibri" panose="020F0502020204030204" pitchFamily="34" charset="0"/>
                <a:cs typeface="Calibri" panose="020F0502020204030204" pitchFamily="34" charset="0"/>
              </a:rPr>
              <a:t>Misrepresentation Act 1967</a:t>
            </a:r>
            <a:br>
              <a:rPr lang="en-GB" sz="750" b="1" dirty="0">
                <a:solidFill>
                  <a:srgbClr val="063852"/>
                </a:solidFill>
                <a:effectLst/>
                <a:latin typeface="Calibri" panose="020F0502020204030204" pitchFamily="34" charset="0"/>
                <a:cs typeface="Calibri" panose="020F0502020204030204" pitchFamily="34" charset="0"/>
              </a:rPr>
            </a:br>
            <a:r>
              <a:rPr lang="en-GB" sz="750" dirty="0">
                <a:solidFill>
                  <a:srgbClr val="063852"/>
                </a:solidFill>
                <a:effectLst/>
                <a:latin typeface="Calibri" panose="020F0502020204030204" pitchFamily="34" charset="0"/>
                <a:cs typeface="Calibri" panose="020F0502020204030204" pitchFamily="34" charset="0"/>
              </a:rPr>
              <a:t>This marketing brochure is for guidance only and does not form part of any offer or contract and must not be relied upon as statements or representations of fact.</a:t>
            </a:r>
            <a:br>
              <a:rPr lang="en-GB" sz="750" dirty="0">
                <a:solidFill>
                  <a:srgbClr val="063852"/>
                </a:solidFill>
                <a:latin typeface="Calibri" panose="020F0502020204030204" pitchFamily="34" charset="0"/>
                <a:cs typeface="Calibri" panose="020F0502020204030204" pitchFamily="34" charset="0"/>
              </a:rPr>
            </a:br>
            <a:r>
              <a:rPr lang="en-GB" sz="750" dirty="0">
                <a:solidFill>
                  <a:srgbClr val="063852"/>
                </a:solidFill>
                <a:effectLst/>
                <a:latin typeface="Calibri" panose="020F0502020204030204" pitchFamily="34" charset="0"/>
                <a:cs typeface="Calibri" panose="020F0502020204030204" pitchFamily="34" charset="0"/>
              </a:rPr>
              <a:t> </a:t>
            </a:r>
            <a:br>
              <a:rPr lang="en-GB" sz="750" dirty="0">
                <a:solidFill>
                  <a:srgbClr val="063852"/>
                </a:solidFill>
                <a:latin typeface="Calibri" panose="020F0502020204030204" pitchFamily="34" charset="0"/>
                <a:cs typeface="Calibri" panose="020F0502020204030204" pitchFamily="34" charset="0"/>
              </a:rPr>
            </a:br>
            <a:r>
              <a:rPr lang="en-GB" sz="750" b="1" dirty="0">
                <a:solidFill>
                  <a:srgbClr val="063852"/>
                </a:solidFill>
                <a:effectLst/>
                <a:latin typeface="Calibri" panose="020F0502020204030204" pitchFamily="34" charset="0"/>
                <a:cs typeface="Calibri" panose="020F0502020204030204" pitchFamily="34" charset="0"/>
              </a:rPr>
              <a:t>Control of Asbestos Regulations 2012 (CAR 2012)</a:t>
            </a:r>
            <a:br>
              <a:rPr lang="en-GB" sz="750" b="1" dirty="0">
                <a:solidFill>
                  <a:srgbClr val="063852"/>
                </a:solidFill>
                <a:effectLst/>
                <a:latin typeface="Calibri" panose="020F0502020204030204" pitchFamily="34" charset="0"/>
                <a:cs typeface="Calibri" panose="020F0502020204030204" pitchFamily="34" charset="0"/>
              </a:rPr>
            </a:br>
            <a:r>
              <a:rPr lang="en-GB" sz="750" dirty="0">
                <a:solidFill>
                  <a:srgbClr val="063852"/>
                </a:solidFill>
                <a:effectLst/>
                <a:latin typeface="Calibri" panose="020F0502020204030204" pitchFamily="34" charset="0"/>
                <a:cs typeface="Calibri" panose="020F0502020204030204" pitchFamily="34" charset="0"/>
              </a:rPr>
              <a:t>It is the responsibility of the owner or tenant of the property, and anyone else who has control over it and/or responsibility for maintaining it, to comply with the regulations. The detection of asbestos and asbestos-related compounds is beyond the scope of ASH Chartered Surveyors and accordingly, we recommend you obtain advice from a specialist source.</a:t>
            </a:r>
            <a:endParaRPr lang="en-GB" sz="750" dirty="0">
              <a:solidFill>
                <a:srgbClr val="063852"/>
              </a:solidFill>
              <a:latin typeface="Calibri" panose="020F0502020204030204" pitchFamily="34" charset="0"/>
              <a:cs typeface="Calibri" panose="020F0502020204030204" pitchFamily="34" charset="0"/>
            </a:endParaRPr>
          </a:p>
          <a:p>
            <a:pPr algn="l"/>
            <a:endParaRPr lang="en-GB" sz="750" dirty="0">
              <a:solidFill>
                <a:srgbClr val="063852"/>
              </a:solidFill>
              <a:effectLst/>
              <a:latin typeface="Calibri" panose="020F0502020204030204" pitchFamily="34" charset="0"/>
              <a:cs typeface="Calibri" panose="020F0502020204030204" pitchFamily="34" charset="0"/>
            </a:endParaRPr>
          </a:p>
        </p:txBody>
      </p:sp>
      <p:pic>
        <p:nvPicPr>
          <p:cNvPr id="40" name="Picture 39">
            <a:extLst>
              <a:ext uri="{FF2B5EF4-FFF2-40B4-BE49-F238E27FC236}">
                <a16:creationId xmlns:a16="http://schemas.microsoft.com/office/drawing/2014/main" id="{F2488518-E35A-7B8A-B1FC-0A7F4CC493E3}"/>
              </a:ext>
            </a:extLst>
          </p:cNvPr>
          <p:cNvPicPr>
            <a:picLocks noChangeAspect="1"/>
          </p:cNvPicPr>
          <p:nvPr/>
        </p:nvPicPr>
        <p:blipFill rotWithShape="1">
          <a:blip r:embed="rId3"/>
          <a:srcRect l="75716" t="-1268" r="5087" b="72693"/>
          <a:stretch/>
        </p:blipFill>
        <p:spPr>
          <a:xfrm>
            <a:off x="7180769" y="6440229"/>
            <a:ext cx="1555407" cy="773000"/>
          </a:xfrm>
          <a:prstGeom prst="rect">
            <a:avLst/>
          </a:prstGeom>
        </p:spPr>
      </p:pic>
    </p:spTree>
    <p:extLst>
      <p:ext uri="{BB962C8B-B14F-4D97-AF65-F5344CB8AC3E}">
        <p14:creationId xmlns:p14="http://schemas.microsoft.com/office/powerpoint/2010/main" val="7900763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7734</TotalTime>
  <Words>1313</Words>
  <Application>Microsoft Office PowerPoint</Application>
  <PresentationFormat>Custom</PresentationFormat>
  <Paragraphs>128</Paragraphs>
  <Slides>5</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Howard</dc:creator>
  <cp:lastModifiedBy>Finlay McKeag</cp:lastModifiedBy>
  <cp:revision>49</cp:revision>
  <dcterms:created xsi:type="dcterms:W3CDTF">2022-09-04T21:22:29Z</dcterms:created>
  <dcterms:modified xsi:type="dcterms:W3CDTF">2026-06-22T11:38:53Z</dcterms:modified>
</cp:coreProperties>
</file>